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53"/>
  </p:notesMasterIdLst>
  <p:sldIdLst>
    <p:sldId id="256" r:id="rId2"/>
    <p:sldId id="260" r:id="rId3"/>
    <p:sldId id="258" r:id="rId4"/>
    <p:sldId id="261" r:id="rId5"/>
    <p:sldId id="259" r:id="rId6"/>
    <p:sldId id="262" r:id="rId7"/>
    <p:sldId id="263" r:id="rId8"/>
    <p:sldId id="264" r:id="rId9"/>
    <p:sldId id="265" r:id="rId10"/>
    <p:sldId id="266" r:id="rId11"/>
    <p:sldId id="267" r:id="rId12"/>
    <p:sldId id="268" r:id="rId13"/>
    <p:sldId id="269" r:id="rId14"/>
    <p:sldId id="270" r:id="rId15"/>
    <p:sldId id="273" r:id="rId16"/>
    <p:sldId id="271" r:id="rId17"/>
    <p:sldId id="275" r:id="rId18"/>
    <p:sldId id="276" r:id="rId19"/>
    <p:sldId id="277" r:id="rId20"/>
    <p:sldId id="278" r:id="rId21"/>
    <p:sldId id="279" r:id="rId22"/>
    <p:sldId id="272" r:id="rId23"/>
    <p:sldId id="303" r:id="rId24"/>
    <p:sldId id="308" r:id="rId25"/>
    <p:sldId id="307" r:id="rId26"/>
    <p:sldId id="306" r:id="rId27"/>
    <p:sldId id="305" r:id="rId28"/>
    <p:sldId id="304" r:id="rId29"/>
    <p:sldId id="281" r:id="rId30"/>
    <p:sldId id="280"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渡辺 宙志" initials="渡辺" lastIdx="1" clrIdx="0">
    <p:extLst>
      <p:ext uri="{19B8F6BF-5375-455C-9EA6-DF929625EA0E}">
        <p15:presenceInfo xmlns:p15="http://schemas.microsoft.com/office/powerpoint/2012/main" userId="4f98031bd836b3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FF0000"/>
    <a:srgbClr val="CCECFF"/>
    <a:srgbClr val="F2F2F2"/>
    <a:srgbClr val="FFCCFF"/>
    <a:srgbClr val="FFFFCC"/>
    <a:srgbClr val="CCFF99"/>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5820" autoAdjust="0"/>
  </p:normalViewPr>
  <p:slideViewPr>
    <p:cSldViewPr>
      <p:cViewPr varScale="1">
        <p:scale>
          <a:sx n="63" d="100"/>
          <a:sy n="63" d="100"/>
        </p:scale>
        <p:origin x="1288" y="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2022/5/18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r>
              <a:rPr kumimoji="1" lang="ja-JP" altLang="en-US" dirty="0"/>
              <a:t>マスター テキストの書式設定</a:t>
            </a:r>
          </a:p>
        </p:txBody>
      </p:sp>
      <p:sp>
        <p:nvSpPr>
          <p:cNvPr id="9" name="円/楕円 3">
            <a:extLst>
              <a:ext uri="{FF2B5EF4-FFF2-40B4-BE49-F238E27FC236}">
                <a16:creationId xmlns:a16="http://schemas.microsoft.com/office/drawing/2014/main" id="{B343F88B-3A41-4A13-BD53-119C196A7539}"/>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10" name="テキスト ボックス 9">
            <a:extLst>
              <a:ext uri="{FF2B5EF4-FFF2-40B4-BE49-F238E27FC236}">
                <a16:creationId xmlns:a16="http://schemas.microsoft.com/office/drawing/2014/main" id="{04489E24-DDC8-4262-B8EA-CCA6A45F800C}"/>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11" name="弦 10">
            <a:extLst>
              <a:ext uri="{FF2B5EF4-FFF2-40B4-BE49-F238E27FC236}">
                <a16:creationId xmlns:a16="http://schemas.microsoft.com/office/drawing/2014/main" id="{B70FAEDE-DF5E-4C7F-9ABE-40BAD29AD2D0}"/>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EE63C53-04F6-4BA3-9ED0-4D1314BEBF4B}"/>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a:t>95</a:t>
            </a:r>
            <a:endParaRPr kumimoji="1" lang="ja-JP" altLang="en-US" sz="1400" dirty="0"/>
          </a:p>
        </p:txBody>
      </p:sp>
    </p:spTree>
    <p:extLst>
      <p:ext uri="{BB962C8B-B14F-4D97-AF65-F5344CB8AC3E}">
        <p14:creationId xmlns:p14="http://schemas.microsoft.com/office/powerpoint/2010/main" val="234148702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366893"/>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0.png"/><Relationship Id="rId7" Type="http://schemas.openxmlformats.org/officeDocument/2006/relationships/image" Target="../media/image27.png"/><Relationship Id="rId2" Type="http://schemas.openxmlformats.org/officeDocument/2006/relationships/image" Target="../media/image220.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0.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tiff"/><Relationship Id="rId5" Type="http://schemas.openxmlformats.org/officeDocument/2006/relationships/image" Target="../media/image37.tiff"/><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4.png"/><Relationship Id="rId7" Type="http://schemas.openxmlformats.org/officeDocument/2006/relationships/image" Target="../media/image38.tiff"/><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tiff"/><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7.tiff"/><Relationship Id="rId5" Type="http://schemas.openxmlformats.org/officeDocument/2006/relationships/image" Target="../media/image43.tiff"/><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0.tif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0.tiff"/><Relationship Id="rId1" Type="http://schemas.openxmlformats.org/officeDocument/2006/relationships/slideLayout" Target="../slideLayouts/slideLayout1.xml"/><Relationship Id="rId6" Type="http://schemas.openxmlformats.org/officeDocument/2006/relationships/image" Target="../media/image56.tiff"/><Relationship Id="rId5" Type="http://schemas.openxmlformats.org/officeDocument/2006/relationships/image" Target="../media/image55.tiff"/><Relationship Id="rId4" Type="http://schemas.openxmlformats.org/officeDocument/2006/relationships/image" Target="../media/image54.tiff"/></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8.tiff"/><Relationship Id="rId7" Type="http://schemas.openxmlformats.org/officeDocument/2006/relationships/image" Target="../media/image56.tiff"/><Relationship Id="rId2" Type="http://schemas.openxmlformats.org/officeDocument/2006/relationships/image" Target="../media/image57.tiff"/><Relationship Id="rId1" Type="http://schemas.openxmlformats.org/officeDocument/2006/relationships/slideLayout" Target="../slideLayouts/slideLayout1.xml"/><Relationship Id="rId6" Type="http://schemas.openxmlformats.org/officeDocument/2006/relationships/image" Target="../media/image55.tiff"/><Relationship Id="rId5" Type="http://schemas.openxmlformats.org/officeDocument/2006/relationships/image" Target="../media/image50.tiff"/><Relationship Id="rId4" Type="http://schemas.openxmlformats.org/officeDocument/2006/relationships/image" Target="../media/image54.tiff"/></Relationships>
</file>

<file path=ppt/slides/_rels/slide41.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4.tiff"/><Relationship Id="rId1" Type="http://schemas.openxmlformats.org/officeDocument/2006/relationships/slideLayout" Target="../slideLayouts/slideLayout1.xml"/><Relationship Id="rId6" Type="http://schemas.openxmlformats.org/officeDocument/2006/relationships/image" Target="../media/image56.tiff"/><Relationship Id="rId5" Type="http://schemas.openxmlformats.org/officeDocument/2006/relationships/image" Target="../media/image55.tiff"/><Relationship Id="rId4" Type="http://schemas.openxmlformats.org/officeDocument/2006/relationships/image" Target="../media/image60.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9.tif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0CB2CC1-848F-46F4-9DB5-96E985823296}"/>
              </a:ext>
            </a:extLst>
          </p:cNvPr>
          <p:cNvSpPr txBox="1"/>
          <p:nvPr/>
        </p:nvSpPr>
        <p:spPr>
          <a:xfrm>
            <a:off x="0" y="1249680"/>
            <a:ext cx="9144000" cy="584775"/>
          </a:xfrm>
          <a:prstGeom prst="rect">
            <a:avLst/>
          </a:prstGeom>
          <a:noFill/>
        </p:spPr>
        <p:txBody>
          <a:bodyPr wrap="square" rtlCol="0">
            <a:spAutoFit/>
          </a:bodyPr>
          <a:lstStyle/>
          <a:p>
            <a:pPr algn="ctr"/>
            <a:r>
              <a:rPr lang="ja-JP" altLang="en-US" sz="3200" dirty="0">
                <a:solidFill>
                  <a:srgbClr val="011893"/>
                </a:solidFill>
              </a:rPr>
              <a:t>分子動力学法</a:t>
            </a:r>
            <a:r>
              <a:rPr lang="en-US" altLang="ja-JP" sz="3200" dirty="0">
                <a:solidFill>
                  <a:srgbClr val="011893"/>
                </a:solidFill>
              </a:rPr>
              <a:t>(3) </a:t>
            </a:r>
            <a:r>
              <a:rPr lang="ja-JP" altLang="en-US" sz="3200" dirty="0">
                <a:solidFill>
                  <a:srgbClr val="011893"/>
                </a:solidFill>
              </a:rPr>
              <a:t>実装と高速化の詳細</a:t>
            </a:r>
            <a:endParaRPr kumimoji="1" lang="ja-JP" altLang="en-US" sz="3200" dirty="0">
              <a:solidFill>
                <a:srgbClr val="011893"/>
              </a:solidFill>
            </a:endParaRPr>
          </a:p>
        </p:txBody>
      </p:sp>
      <p:sp>
        <p:nvSpPr>
          <p:cNvPr id="8" name="テキスト ボックス 7">
            <a:extLst>
              <a:ext uri="{FF2B5EF4-FFF2-40B4-BE49-F238E27FC236}">
                <a16:creationId xmlns:a16="http://schemas.microsoft.com/office/drawing/2014/main" id="{8BE3CFCB-B453-4489-85E2-2AF6A8107BB2}"/>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dirty="0"/>
              <a:t>シミュレーション工学</a:t>
            </a:r>
          </a:p>
        </p:txBody>
      </p:sp>
      <p:sp>
        <p:nvSpPr>
          <p:cNvPr id="9" name="テキスト ボックス 8">
            <a:extLst>
              <a:ext uri="{FF2B5EF4-FFF2-40B4-BE49-F238E27FC236}">
                <a16:creationId xmlns:a16="http://schemas.microsoft.com/office/drawing/2014/main" id="{B3A45A33-52D3-4E1C-92D5-607357CDD55B}"/>
              </a:ext>
            </a:extLst>
          </p:cNvPr>
          <p:cNvSpPr txBox="1"/>
          <p:nvPr/>
        </p:nvSpPr>
        <p:spPr>
          <a:xfrm>
            <a:off x="251520" y="4293096"/>
            <a:ext cx="8802410" cy="461665"/>
          </a:xfrm>
          <a:prstGeom prst="rect">
            <a:avLst/>
          </a:prstGeom>
          <a:noFill/>
        </p:spPr>
        <p:txBody>
          <a:bodyPr wrap="none" rtlCol="0">
            <a:spAutoFit/>
          </a:bodyPr>
          <a:lstStyle/>
          <a:p>
            <a:r>
              <a:rPr lang="ja-JP" altLang="en-US" sz="2400" dirty="0"/>
              <a:t>慶應義塾大学大学院理工学研究科基礎理工学専攻物理情報専修</a:t>
            </a:r>
            <a:endParaRPr lang="en-US" altLang="ja-JP" sz="2400" dirty="0"/>
          </a:p>
        </p:txBody>
      </p:sp>
      <p:sp>
        <p:nvSpPr>
          <p:cNvPr id="10" name="テキスト ボックス 9">
            <a:extLst>
              <a:ext uri="{FF2B5EF4-FFF2-40B4-BE49-F238E27FC236}">
                <a16:creationId xmlns:a16="http://schemas.microsoft.com/office/drawing/2014/main" id="{60ABB079-00E6-4364-A49C-8511C609F5D8}"/>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DB5F57A-2B5B-5D08-6EA9-B9BB3BB588FC}"/>
              </a:ext>
            </a:extLst>
          </p:cNvPr>
          <p:cNvSpPr>
            <a:spLocks noGrp="1"/>
          </p:cNvSpPr>
          <p:nvPr>
            <p:ph type="body" sz="quarter" idx="10"/>
          </p:nvPr>
        </p:nvSpPr>
        <p:spPr/>
        <p:txBody>
          <a:bodyPr/>
          <a:lstStyle/>
          <a:p>
            <a:r>
              <a:rPr kumimoji="1" lang="ja-JP" altLang="en-US"/>
              <a:t>分子動力学法の</a:t>
            </a:r>
            <a:r>
              <a:rPr lang="ja-JP" altLang="en-US"/>
              <a:t>概要のまとめ</a:t>
            </a:r>
            <a:endParaRPr kumimoji="1" lang="ja-JP" altLang="en-US" dirty="0"/>
          </a:p>
        </p:txBody>
      </p:sp>
      <p:sp>
        <p:nvSpPr>
          <p:cNvPr id="3" name="テキスト ボックス 2">
            <a:extLst>
              <a:ext uri="{FF2B5EF4-FFF2-40B4-BE49-F238E27FC236}">
                <a16:creationId xmlns:a16="http://schemas.microsoft.com/office/drawing/2014/main" id="{859E57B7-F86F-CCA6-F016-AD41DCA94EBB}"/>
              </a:ext>
            </a:extLst>
          </p:cNvPr>
          <p:cNvSpPr txBox="1"/>
          <p:nvPr/>
        </p:nvSpPr>
        <p:spPr>
          <a:xfrm>
            <a:off x="251520" y="1268760"/>
            <a:ext cx="8352928" cy="5262979"/>
          </a:xfrm>
          <a:prstGeom prst="rect">
            <a:avLst/>
          </a:prstGeom>
          <a:noFill/>
        </p:spPr>
        <p:txBody>
          <a:bodyPr wrap="square" rtlCol="0">
            <a:spAutoFit/>
          </a:bodyPr>
          <a:lstStyle/>
          <a:p>
            <a:pPr marL="342900" indent="-342900">
              <a:buFont typeface="Arial" panose="020B0604020202020204" pitchFamily="34" charset="0"/>
              <a:buChar char="•"/>
            </a:pPr>
            <a:r>
              <a:rPr lang="ja-JP" altLang="en-US" sz="2800"/>
              <a:t>分子動力学法</a:t>
            </a:r>
            <a:r>
              <a:rPr lang="en-US" altLang="ja-JP" sz="2800"/>
              <a:t>(Molecular Dynamics method, MD)</a:t>
            </a:r>
            <a:r>
              <a:rPr lang="ja-JP" altLang="en-US" sz="2800"/>
              <a:t>は、原子に働く力を計算し、運動方程式を数値積分することで時間発展させる手法</a:t>
            </a:r>
            <a:endParaRPr lang="en-US" altLang="ja-JP" sz="2800"/>
          </a:p>
          <a:p>
            <a:pPr marL="342900" indent="-342900">
              <a:buFont typeface="Arial" panose="020B0604020202020204" pitchFamily="34" charset="0"/>
              <a:buChar char="•"/>
            </a:pPr>
            <a:r>
              <a:rPr kumimoji="1" lang="ja-JP" altLang="en-US" sz="2800"/>
              <a:t>原子のまわりの電子状態を真面目に解くのが</a:t>
            </a:r>
            <a:r>
              <a:rPr kumimoji="1" lang="ja-JP" altLang="en-US" sz="2800">
                <a:solidFill>
                  <a:srgbClr val="FF0000"/>
                </a:solidFill>
              </a:rPr>
              <a:t>第一原理</a:t>
            </a:r>
            <a:r>
              <a:rPr kumimoji="1" lang="en-US" altLang="ja-JP" sz="2800">
                <a:solidFill>
                  <a:srgbClr val="FF0000"/>
                </a:solidFill>
              </a:rPr>
              <a:t>MD</a:t>
            </a:r>
            <a:r>
              <a:rPr kumimoji="1" lang="ja-JP" altLang="en-US" sz="2800"/>
              <a:t>、経験ポテンシャルで代用するのが</a:t>
            </a:r>
            <a:r>
              <a:rPr kumimoji="1" lang="ja-JP" altLang="en-US" sz="2800">
                <a:solidFill>
                  <a:srgbClr val="FF0000"/>
                </a:solidFill>
              </a:rPr>
              <a:t>古典</a:t>
            </a:r>
            <a:r>
              <a:rPr kumimoji="1" lang="en-US" altLang="ja-JP" sz="2800">
                <a:solidFill>
                  <a:srgbClr val="FF0000"/>
                </a:solidFill>
              </a:rPr>
              <a:t>MD</a:t>
            </a:r>
            <a:endParaRPr kumimoji="1" lang="en-US" altLang="ja-JP" sz="2800"/>
          </a:p>
          <a:p>
            <a:pPr marL="342900" indent="-342900">
              <a:buFont typeface="Arial" panose="020B0604020202020204" pitchFamily="34" charset="0"/>
              <a:buChar char="•"/>
            </a:pPr>
            <a:r>
              <a:rPr kumimoji="1" lang="ja-JP" altLang="en-US" sz="2800"/>
              <a:t>経験ポテンシャルを使う場合、力が遠距離まで届く場合と近距離で減衰する場合で扱いが大きく異る</a:t>
            </a:r>
            <a:endParaRPr kumimoji="1" lang="en-US" altLang="ja-JP" sz="2800"/>
          </a:p>
          <a:p>
            <a:pPr marL="342900" indent="-342900">
              <a:buFont typeface="Arial" panose="020B0604020202020204" pitchFamily="34" charset="0"/>
              <a:buChar char="•"/>
            </a:pPr>
            <a:r>
              <a:rPr lang="ja-JP" altLang="en-US" sz="2800"/>
              <a:t>粒子法と分子動力学法は数値計算手法としての性質は似ているが、解いている支配方程式が異なる</a:t>
            </a:r>
            <a:endParaRPr kumimoji="1" lang="en-US" altLang="ja-JP" sz="2800"/>
          </a:p>
          <a:p>
            <a:pPr marL="342900" indent="-342900">
              <a:buFont typeface="Arial" panose="020B0604020202020204" pitchFamily="34" charset="0"/>
              <a:buChar char="•"/>
            </a:pPr>
            <a:endParaRPr kumimoji="1" lang="en-US" altLang="ja-JP" sz="2800"/>
          </a:p>
        </p:txBody>
      </p:sp>
    </p:spTree>
    <p:extLst>
      <p:ext uri="{BB962C8B-B14F-4D97-AF65-F5344CB8AC3E}">
        <p14:creationId xmlns:p14="http://schemas.microsoft.com/office/powerpoint/2010/main" val="4225744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377B02-49D6-543D-71FC-E197A1957BED}"/>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p:sp>
        <p:nvSpPr>
          <p:cNvPr id="3" name="テキスト ボックス 2">
            <a:extLst>
              <a:ext uri="{FF2B5EF4-FFF2-40B4-BE49-F238E27FC236}">
                <a16:creationId xmlns:a16="http://schemas.microsoft.com/office/drawing/2014/main" id="{26DAA14A-6F56-57A0-3FA5-1958F13FC372}"/>
              </a:ext>
            </a:extLst>
          </p:cNvPr>
          <p:cNvSpPr txBox="1"/>
          <p:nvPr/>
        </p:nvSpPr>
        <p:spPr>
          <a:xfrm>
            <a:off x="467544" y="1052736"/>
            <a:ext cx="7366119" cy="954107"/>
          </a:xfrm>
          <a:prstGeom prst="rect">
            <a:avLst/>
          </a:prstGeom>
          <a:noFill/>
        </p:spPr>
        <p:txBody>
          <a:bodyPr wrap="none" rtlCol="0">
            <a:spAutoFit/>
          </a:bodyPr>
          <a:lstStyle/>
          <a:p>
            <a:r>
              <a:rPr lang="ja-JP" altLang="en-US" sz="2800"/>
              <a:t>簡単のため、二体相互作用のみを考える</a:t>
            </a:r>
            <a:endParaRPr lang="en-US" altLang="ja-JP" sz="2800"/>
          </a:p>
          <a:p>
            <a:r>
              <a:rPr kumimoji="1" lang="ja-JP" altLang="en-US" sz="2800"/>
              <a:t>運動を支配するハミルトニアンは以下の通り</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ADDEA40-86CF-B6FC-52E3-F1006B690DB9}"/>
                  </a:ext>
                </a:extLst>
              </p:cNvPr>
              <p:cNvSpPr txBox="1"/>
              <p:nvPr/>
            </p:nvSpPr>
            <p:spPr>
              <a:xfrm>
                <a:off x="1907704" y="2276872"/>
                <a:ext cx="5076390" cy="15639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𝐻</m:t>
                      </m:r>
                      <m:r>
                        <a:rPr kumimoji="1" lang="en-US" altLang="ja-JP" sz="3600" b="0" i="1" smtClean="0">
                          <a:latin typeface="Cambria Math" panose="02040503050406030204" pitchFamily="18" charset="0"/>
                        </a:rPr>
                        <m:t>=</m:t>
                      </m:r>
                      <m:nary>
                        <m:naryPr>
                          <m:chr m:val="∑"/>
                          <m:supHide m:val="on"/>
                          <m:ctrlPr>
                            <a:rPr kumimoji="1" lang="en-US" altLang="ja-JP" sz="3600" b="0" i="1" smtClean="0">
                              <a:latin typeface="Cambria Math" panose="02040503050406030204" pitchFamily="18" charset="0"/>
                            </a:rPr>
                          </m:ctrlPr>
                        </m:naryPr>
                        <m:sub>
                          <m:r>
                            <a:rPr kumimoji="1" lang="en-US" altLang="ja-JP" sz="3600" b="0" i="1" smtClean="0">
                              <a:latin typeface="Cambria Math" panose="02040503050406030204" pitchFamily="18" charset="0"/>
                            </a:rPr>
                            <m:t>𝑖</m:t>
                          </m:r>
                        </m:sub>
                        <m:sup/>
                        <m:e>
                          <m:f>
                            <m:fPr>
                              <m:ctrlPr>
                                <a:rPr kumimoji="1" lang="en-US" altLang="ja-JP" sz="3600" b="0" i="1" smtClean="0">
                                  <a:latin typeface="Cambria Math" panose="02040503050406030204" pitchFamily="18" charset="0"/>
                                </a:rPr>
                              </m:ctrlPr>
                            </m:fPr>
                            <m:num>
                              <m:sSubSup>
                                <m:sSubSupPr>
                                  <m:ctrlPr>
                                    <a:rPr kumimoji="1" lang="en-US" altLang="ja-JP" sz="3600" b="0" i="1" smtClean="0">
                                      <a:latin typeface="Cambria Math" panose="02040503050406030204" pitchFamily="18" charset="0"/>
                                    </a:rPr>
                                  </m:ctrlPr>
                                </m:sSubSup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kumimoji="1" lang="en-US" altLang="ja-JP" sz="3600" b="0" i="1" smtClean="0">
                                      <a:latin typeface="Cambria Math" panose="02040503050406030204" pitchFamily="18" charset="0"/>
                                    </a:rPr>
                                    <m:t>𝑖</m:t>
                                  </m:r>
                                </m:sub>
                                <m:sup>
                                  <m:r>
                                    <a:rPr kumimoji="1" lang="en-US" altLang="ja-JP" sz="3600" b="0" i="1" smtClean="0">
                                      <a:latin typeface="Cambria Math" panose="02040503050406030204" pitchFamily="18" charset="0"/>
                                    </a:rPr>
                                    <m:t>2</m:t>
                                  </m:r>
                                </m:sup>
                              </m:sSubSup>
                            </m:num>
                            <m:den>
                              <m:r>
                                <a:rPr kumimoji="1" lang="en-US" altLang="ja-JP" sz="3600" b="0" i="1" smtClean="0">
                                  <a:latin typeface="Cambria Math" panose="02040503050406030204" pitchFamily="18" charset="0"/>
                                </a:rPr>
                                <m:t>2</m:t>
                              </m:r>
                              <m:r>
                                <a:rPr kumimoji="1" lang="en-US" altLang="ja-JP" sz="3600" b="0" i="1" smtClean="0">
                                  <a:latin typeface="Cambria Math" panose="02040503050406030204" pitchFamily="18" charset="0"/>
                                </a:rPr>
                                <m:t>𝑚</m:t>
                              </m:r>
                            </m:den>
                          </m:f>
                          <m:r>
                            <a:rPr kumimoji="1" lang="en-US" altLang="ja-JP" sz="3600" b="0" i="1" smtClean="0">
                              <a:latin typeface="Cambria Math" panose="02040503050406030204" pitchFamily="18" charset="0"/>
                            </a:rPr>
                            <m:t>+</m:t>
                          </m:r>
                          <m:nary>
                            <m:naryPr>
                              <m:chr m:val="∑"/>
                              <m:supHide m:val="on"/>
                              <m:ctrlPr>
                                <a:rPr kumimoji="1" lang="en-US" altLang="ja-JP" sz="3600" b="0" i="1" smtClean="0">
                                  <a:latin typeface="Cambria Math" panose="02040503050406030204" pitchFamily="18" charset="0"/>
                                </a:rPr>
                              </m:ctrlPr>
                            </m:naryPr>
                            <m:sub>
                              <m:r>
                                <a:rPr kumimoji="1" lang="en-US" altLang="ja-JP" sz="3600" b="0" i="1" smtClean="0">
                                  <a:latin typeface="Cambria Math" panose="02040503050406030204" pitchFamily="18" charset="0"/>
                                </a:rPr>
                                <m:t>𝑖</m:t>
                              </m:r>
                              <m:r>
                                <a:rPr kumimoji="1" lang="en-US" altLang="ja-JP" sz="3600" b="0" i="1" smtClean="0">
                                  <a:latin typeface="Cambria Math" panose="02040503050406030204" pitchFamily="18" charset="0"/>
                                </a:rPr>
                                <m:t>&lt;</m:t>
                              </m:r>
                              <m:r>
                                <a:rPr kumimoji="1" lang="en-US" altLang="ja-JP" sz="3600" b="0" i="1" smtClean="0">
                                  <a:latin typeface="Cambria Math" panose="02040503050406030204" pitchFamily="18" charset="0"/>
                                </a:rPr>
                                <m:t>𝑗</m:t>
                              </m:r>
                            </m:sub>
                            <m:sup/>
                            <m:e>
                              <m:r>
                                <a:rPr kumimoji="1" lang="en-US" altLang="ja-JP" sz="3600" b="0" i="1" smtClean="0">
                                  <a:latin typeface="Cambria Math" panose="02040503050406030204" pitchFamily="18" charset="0"/>
                                </a:rPr>
                                <m:t>𝑉</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𝑞</m:t>
                                  </m:r>
                                </m:e>
                                <m:sub>
                                  <m:r>
                                    <a:rPr kumimoji="1" lang="en-US" altLang="ja-JP" sz="3600" b="0" i="1" smtClean="0">
                                      <a:latin typeface="Cambria Math" panose="02040503050406030204" pitchFamily="18" charset="0"/>
                                    </a:rPr>
                                    <m:t>𝑖𝑗</m:t>
                                  </m:r>
                                </m:sub>
                              </m:sSub>
                              <m:r>
                                <a:rPr kumimoji="1" lang="en-US" altLang="ja-JP" sz="3600" b="0" i="1" smtClean="0">
                                  <a:latin typeface="Cambria Math" panose="02040503050406030204" pitchFamily="18" charset="0"/>
                                </a:rPr>
                                <m:t>)</m:t>
                              </m:r>
                            </m:e>
                          </m:nary>
                        </m:e>
                      </m:nary>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CADDEA40-86CF-B6FC-52E3-F1006B690DB9}"/>
                  </a:ext>
                </a:extLst>
              </p:cNvPr>
              <p:cNvSpPr txBox="1">
                <a:spLocks noRot="1" noChangeAspect="1" noMove="1" noResize="1" noEditPoints="1" noAdjustHandles="1" noChangeArrowheads="1" noChangeShapeType="1" noTextEdit="1"/>
              </p:cNvSpPr>
              <p:nvPr/>
            </p:nvSpPr>
            <p:spPr>
              <a:xfrm>
                <a:off x="1907704" y="2276872"/>
                <a:ext cx="5076390" cy="156395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79E356-5A8F-FD11-46C1-CA750D0BBDED}"/>
                  </a:ext>
                </a:extLst>
              </p:cNvPr>
              <p:cNvSpPr txBox="1"/>
              <p:nvPr/>
            </p:nvSpPr>
            <p:spPr>
              <a:xfrm>
                <a:off x="1835696" y="4077072"/>
                <a:ext cx="5724128" cy="8724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r>
                            <a:rPr kumimoji="1" lang="en-US" altLang="ja-JP" sz="4400" b="0" i="1" smtClean="0">
                              <a:latin typeface="Cambria Math" panose="02040503050406030204" pitchFamily="18" charset="0"/>
                            </a:rPr>
                            <m:t>𝑞</m:t>
                          </m:r>
                        </m:e>
                        <m:sub>
                          <m:r>
                            <a:rPr kumimoji="1" lang="en-US" altLang="ja-JP" sz="4400" b="0" i="1" smtClean="0">
                              <a:latin typeface="Cambria Math" panose="02040503050406030204" pitchFamily="18" charset="0"/>
                            </a:rPr>
                            <m:t>𝑖𝑗</m:t>
                          </m:r>
                        </m:sub>
                      </m:sSub>
                      <m:r>
                        <a:rPr kumimoji="1" lang="en-US" altLang="ja-JP" sz="4400" b="0" i="1" smtClean="0">
                          <a:latin typeface="Cambria Math" panose="02040503050406030204" pitchFamily="18" charset="0"/>
                        </a:rPr>
                        <m:t>≡</m:t>
                      </m:r>
                      <m:d>
                        <m:dPr>
                          <m:begChr m:val="|"/>
                          <m:endChr m:val="|"/>
                          <m:ctrlPr>
                            <a:rPr kumimoji="1" lang="en-US" altLang="ja-JP" sz="4400" b="0" i="1" smtClean="0">
                              <a:latin typeface="Cambria Math" panose="02040503050406030204" pitchFamily="18" charset="0"/>
                            </a:rPr>
                          </m:ctrlPr>
                        </m:dPr>
                        <m:e>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𝑞</m:t>
                                  </m:r>
                                </m:e>
                              </m:acc>
                            </m:e>
                            <m:sub>
                              <m:r>
                                <a:rPr kumimoji="1" lang="en-US" altLang="ja-JP" sz="4400" b="0" i="1" smtClean="0">
                                  <a:latin typeface="Cambria Math" panose="02040503050406030204" pitchFamily="18" charset="0"/>
                                </a:rPr>
                                <m:t>𝑖𝑗</m:t>
                              </m:r>
                            </m:sub>
                          </m:sSub>
                        </m:e>
                      </m:d>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i="1">
                              <a:latin typeface="Cambria Math" panose="02040503050406030204" pitchFamily="18" charset="0"/>
                            </a:rPr>
                            <m:t>𝑖</m:t>
                          </m:r>
                        </m:sub>
                      </m:sSub>
                      <m:r>
                        <a:rPr lang="en-US" altLang="ja-JP" sz="4400" i="1">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b="0" i="1" smtClean="0">
                              <a:latin typeface="Cambria Math" panose="02040503050406030204" pitchFamily="18" charset="0"/>
                            </a:rPr>
                            <m:t>𝑗</m:t>
                          </m:r>
                        </m:sub>
                      </m:sSub>
                      <m:r>
                        <a:rPr kumimoji="1" lang="en-US" altLang="ja-JP" sz="4400" b="0" i="1" smtClean="0">
                          <a:latin typeface="Cambria Math" panose="02040503050406030204" pitchFamily="18" charset="0"/>
                        </a:rPr>
                        <m:t>|</m:t>
                      </m:r>
                    </m:oMath>
                  </m:oMathPara>
                </a14:m>
                <a:endParaRPr lang="ja-JP" altLang="en-US" sz="4400" dirty="0"/>
              </a:p>
            </p:txBody>
          </p:sp>
        </mc:Choice>
        <mc:Fallback xmlns="">
          <p:sp>
            <p:nvSpPr>
              <p:cNvPr id="7" name="テキスト ボックス 6">
                <a:extLst>
                  <a:ext uri="{FF2B5EF4-FFF2-40B4-BE49-F238E27FC236}">
                    <a16:creationId xmlns:a16="http://schemas.microsoft.com/office/drawing/2014/main" id="{4C79E356-5A8F-FD11-46C1-CA750D0BBDED}"/>
                  </a:ext>
                </a:extLst>
              </p:cNvPr>
              <p:cNvSpPr txBox="1">
                <a:spLocks noRot="1" noChangeAspect="1" noMove="1" noResize="1" noEditPoints="1" noAdjustHandles="1" noChangeArrowheads="1" noChangeShapeType="1" noTextEdit="1"/>
              </p:cNvSpPr>
              <p:nvPr/>
            </p:nvSpPr>
            <p:spPr>
              <a:xfrm>
                <a:off x="1835696" y="4077072"/>
                <a:ext cx="5724128" cy="872418"/>
              </a:xfrm>
              <a:prstGeom prst="rect">
                <a:avLst/>
              </a:prstGeom>
              <a:blipFill>
                <a:blip r:embed="rId3"/>
                <a:stretch>
                  <a:fillRect/>
                </a:stretch>
              </a:blipFill>
            </p:spPr>
            <p:txBody>
              <a:bodyPr/>
              <a:lstStyle/>
              <a:p>
                <a:r>
                  <a:rPr lang="ja-JP" altLang="en-US">
                    <a:noFill/>
                  </a:rPr>
                  <a:t> </a:t>
                </a:r>
              </a:p>
            </p:txBody>
          </p:sp>
        </mc:Fallback>
      </mc:AlternateContent>
      <p:sp>
        <p:nvSpPr>
          <p:cNvPr id="5" name="楕円 4">
            <a:extLst>
              <a:ext uri="{FF2B5EF4-FFF2-40B4-BE49-F238E27FC236}">
                <a16:creationId xmlns:a16="http://schemas.microsoft.com/office/drawing/2014/main" id="{223AE445-E536-3AC7-D473-A701E0E713D7}"/>
              </a:ext>
            </a:extLst>
          </p:cNvPr>
          <p:cNvSpPr/>
          <p:nvPr/>
        </p:nvSpPr>
        <p:spPr>
          <a:xfrm>
            <a:off x="60121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4293F2C5-A9F1-CAFC-6C52-743A4BE82DFB}"/>
              </a:ext>
            </a:extLst>
          </p:cNvPr>
          <p:cNvSpPr/>
          <p:nvPr/>
        </p:nvSpPr>
        <p:spPr>
          <a:xfrm>
            <a:off x="24117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C25F6F89-E849-71E6-3A10-AA97AB5913A9}"/>
              </a:ext>
            </a:extLst>
          </p:cNvPr>
          <p:cNvCxnSpPr>
            <a:cxnSpLocks/>
          </p:cNvCxnSpPr>
          <p:nvPr/>
        </p:nvCxnSpPr>
        <p:spPr>
          <a:xfrm>
            <a:off x="2771800" y="5733256"/>
            <a:ext cx="3528392" cy="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E0424E3-063F-1C70-B821-547050100E6E}"/>
                  </a:ext>
                </a:extLst>
              </p:cNvPr>
              <p:cNvSpPr txBox="1"/>
              <p:nvPr/>
            </p:nvSpPr>
            <p:spPr>
              <a:xfrm>
                <a:off x="3923928" y="4941168"/>
                <a:ext cx="1080120" cy="6908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𝑞</m:t>
                          </m:r>
                        </m:e>
                        <m:sub>
                          <m:r>
                            <a:rPr kumimoji="1" lang="en-US" altLang="ja-JP" sz="3600" b="0" i="1" smtClean="0">
                              <a:latin typeface="Cambria Math" panose="02040503050406030204" pitchFamily="18" charset="0"/>
                            </a:rPr>
                            <m:t>𝑖𝑗</m:t>
                          </m:r>
                        </m:sub>
                      </m:sSub>
                    </m:oMath>
                  </m:oMathPara>
                </a14:m>
                <a:endParaRPr lang="ja-JP" altLang="en-US" sz="3600"/>
              </a:p>
            </p:txBody>
          </p:sp>
        </mc:Choice>
        <mc:Fallback xmlns="">
          <p:sp>
            <p:nvSpPr>
              <p:cNvPr id="14" name="テキスト ボックス 13">
                <a:extLst>
                  <a:ext uri="{FF2B5EF4-FFF2-40B4-BE49-F238E27FC236}">
                    <a16:creationId xmlns:a16="http://schemas.microsoft.com/office/drawing/2014/main" id="{7E0424E3-063F-1C70-B821-547050100E6E}"/>
                  </a:ext>
                </a:extLst>
              </p:cNvPr>
              <p:cNvSpPr txBox="1">
                <a:spLocks noRot="1" noChangeAspect="1" noMove="1" noResize="1" noEditPoints="1" noAdjustHandles="1" noChangeArrowheads="1" noChangeShapeType="1" noTextEdit="1"/>
              </p:cNvSpPr>
              <p:nvPr/>
            </p:nvSpPr>
            <p:spPr>
              <a:xfrm>
                <a:off x="3923928" y="4941168"/>
                <a:ext cx="1080120" cy="690895"/>
              </a:xfrm>
              <a:prstGeom prst="rect">
                <a:avLst/>
              </a:prstGeom>
              <a:blipFill>
                <a:blip r:embed="rId4"/>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2B73E70-ACFA-30AF-01F5-1095522BD6B8}"/>
              </a:ext>
            </a:extLst>
          </p:cNvPr>
          <p:cNvSpPr/>
          <p:nvPr/>
        </p:nvSpPr>
        <p:spPr>
          <a:xfrm>
            <a:off x="3275856" y="5877272"/>
            <a:ext cx="360040"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5F08159B-1E86-6647-21F5-8F0B06E1A38B}"/>
              </a:ext>
            </a:extLst>
          </p:cNvPr>
          <p:cNvSpPr/>
          <p:nvPr/>
        </p:nvSpPr>
        <p:spPr>
          <a:xfrm rot="10800000">
            <a:off x="5580112" y="5877272"/>
            <a:ext cx="360040"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5138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1FDDA9-3F82-C654-FDE0-A81D2B23AFDC}"/>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p:sp>
        <p:nvSpPr>
          <p:cNvPr id="3" name="テキスト ボックス 2">
            <a:extLst>
              <a:ext uri="{FF2B5EF4-FFF2-40B4-BE49-F238E27FC236}">
                <a16:creationId xmlns:a16="http://schemas.microsoft.com/office/drawing/2014/main" id="{02F7C5A8-E3A9-D452-D19C-C97237E71CBA}"/>
              </a:ext>
            </a:extLst>
          </p:cNvPr>
          <p:cNvSpPr txBox="1"/>
          <p:nvPr/>
        </p:nvSpPr>
        <p:spPr>
          <a:xfrm>
            <a:off x="395536" y="1052736"/>
            <a:ext cx="4801314" cy="646331"/>
          </a:xfrm>
          <a:prstGeom prst="rect">
            <a:avLst/>
          </a:prstGeom>
          <a:noFill/>
        </p:spPr>
        <p:txBody>
          <a:bodyPr wrap="none" rtlCol="0">
            <a:spAutoFit/>
          </a:bodyPr>
          <a:lstStyle/>
          <a:p>
            <a:r>
              <a:rPr lang="ja-JP" altLang="en-US" sz="3600"/>
              <a:t>位置の時間発展は簡単</a:t>
            </a:r>
            <a:endParaRPr kumimoji="1" lang="ja-JP" altLang="en-US" sz="360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43414BD-3EF7-F8F8-F07E-BE0BB6325E25}"/>
                  </a:ext>
                </a:extLst>
              </p:cNvPr>
              <p:cNvSpPr txBox="1"/>
              <p:nvPr/>
            </p:nvSpPr>
            <p:spPr>
              <a:xfrm>
                <a:off x="1907704" y="1700808"/>
                <a:ext cx="4532202" cy="14006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𝐻</m:t>
                      </m:r>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sub>
                        <m:sup/>
                        <m:e>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2</m:t>
                                  </m:r>
                                </m:sup>
                              </m:sSubSup>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𝑚</m:t>
                              </m:r>
                            </m:den>
                          </m:f>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&lt;</m:t>
                              </m:r>
                              <m:r>
                                <a:rPr kumimoji="1" lang="en-US" altLang="ja-JP" sz="3200" b="0" i="1" smtClean="0">
                                  <a:latin typeface="Cambria Math" panose="02040503050406030204" pitchFamily="18" charset="0"/>
                                </a:rPr>
                                <m:t>𝑗</m:t>
                              </m:r>
                            </m:sub>
                            <m:sup/>
                            <m:e>
                              <m:r>
                                <a:rPr kumimoji="1" lang="en-US" altLang="ja-JP" sz="3200" b="0" i="1" smtClean="0">
                                  <a:latin typeface="Cambria Math" panose="02040503050406030204" pitchFamily="18" charset="0"/>
                                </a:rPr>
                                <m:t>𝑉</m:t>
                              </m:r>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r>
                                <a:rPr kumimoji="1" lang="en-US" altLang="ja-JP" sz="3200" b="0" i="1" smtClean="0">
                                  <a:latin typeface="Cambria Math" panose="02040503050406030204" pitchFamily="18" charset="0"/>
                                </a:rPr>
                                <m:t>)</m:t>
                              </m:r>
                            </m:e>
                          </m:nary>
                        </m:e>
                      </m:nary>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743414BD-3EF7-F8F8-F07E-BE0BB6325E25}"/>
                  </a:ext>
                </a:extLst>
              </p:cNvPr>
              <p:cNvSpPr txBox="1">
                <a:spLocks noRot="1" noChangeAspect="1" noMove="1" noResize="1" noEditPoints="1" noAdjustHandles="1" noChangeArrowheads="1" noChangeShapeType="1" noTextEdit="1"/>
              </p:cNvSpPr>
              <p:nvPr/>
            </p:nvSpPr>
            <p:spPr>
              <a:xfrm>
                <a:off x="1907704" y="1700808"/>
                <a:ext cx="4532202" cy="14006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F93ADA1-FF4A-431B-396C-FC7AC1AA3C03}"/>
                  </a:ext>
                </a:extLst>
              </p:cNvPr>
              <p:cNvSpPr txBox="1"/>
              <p:nvPr/>
            </p:nvSpPr>
            <p:spPr>
              <a:xfrm>
                <a:off x="683568" y="3284984"/>
                <a:ext cx="3198055" cy="11726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EF93ADA1-FF4A-431B-396C-FC7AC1AA3C03}"/>
                  </a:ext>
                </a:extLst>
              </p:cNvPr>
              <p:cNvSpPr txBox="1">
                <a:spLocks noRot="1" noChangeAspect="1" noMove="1" noResize="1" noEditPoints="1" noAdjustHandles="1" noChangeArrowheads="1" noChangeShapeType="1" noTextEdit="1"/>
              </p:cNvSpPr>
              <p:nvPr/>
            </p:nvSpPr>
            <p:spPr>
              <a:xfrm>
                <a:off x="683568" y="3284984"/>
                <a:ext cx="3198055" cy="117269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CEA0352-382A-AFB0-F47E-28D915F450BF}"/>
                  </a:ext>
                </a:extLst>
              </p:cNvPr>
              <p:cNvSpPr txBox="1"/>
              <p:nvPr/>
            </p:nvSpPr>
            <p:spPr>
              <a:xfrm>
                <a:off x="4788024" y="4437112"/>
                <a:ext cx="2902461" cy="11469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𝑞</m:t>
                                  </m:r>
                                </m:e>
                              </m:acc>
                            </m:e>
                            <m:sub>
                              <m:r>
                                <a:rPr kumimoji="1" lang="en-US" altLang="ja-JP" sz="3200" b="0" i="1" smtClean="0">
                                  <a:latin typeface="Cambria Math" panose="02040503050406030204" pitchFamily="18" charset="0"/>
                                </a:rPr>
                                <m:t>𝑖</m:t>
                              </m:r>
                            </m:sub>
                          </m:sSub>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Sub>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Sub>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7CEA0352-382A-AFB0-F47E-28D915F450BF}"/>
                  </a:ext>
                </a:extLst>
              </p:cNvPr>
              <p:cNvSpPr txBox="1">
                <a:spLocks noRot="1" noChangeAspect="1" noMove="1" noResize="1" noEditPoints="1" noAdjustHandles="1" noChangeArrowheads="1" noChangeShapeType="1" noTextEdit="1"/>
              </p:cNvSpPr>
              <p:nvPr/>
            </p:nvSpPr>
            <p:spPr>
              <a:xfrm>
                <a:off x="4788024" y="4437112"/>
                <a:ext cx="2902461" cy="114698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936EE90-A57E-4AB1-FC25-673953BD2FDF}"/>
                  </a:ext>
                </a:extLst>
              </p:cNvPr>
              <p:cNvSpPr txBox="1"/>
              <p:nvPr/>
            </p:nvSpPr>
            <p:spPr>
              <a:xfrm>
                <a:off x="683568" y="4437112"/>
                <a:ext cx="3222292" cy="12809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𝑦</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𝑦</m:t>
                              </m:r>
                            </m:sup>
                          </m:sSubSup>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𝑦</m:t>
                              </m:r>
                            </m:sup>
                          </m:sSubSup>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4936EE90-A57E-4AB1-FC25-673953BD2FDF}"/>
                  </a:ext>
                </a:extLst>
              </p:cNvPr>
              <p:cNvSpPr txBox="1">
                <a:spLocks noRot="1" noChangeAspect="1" noMove="1" noResize="1" noEditPoints="1" noAdjustHandles="1" noChangeArrowheads="1" noChangeShapeType="1" noTextEdit="1"/>
              </p:cNvSpPr>
              <p:nvPr/>
            </p:nvSpPr>
            <p:spPr>
              <a:xfrm>
                <a:off x="683568" y="4437112"/>
                <a:ext cx="3222292" cy="128092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698666D-1107-031F-36B7-B8C1D54BA977}"/>
                  </a:ext>
                </a:extLst>
              </p:cNvPr>
              <p:cNvSpPr txBox="1"/>
              <p:nvPr/>
            </p:nvSpPr>
            <p:spPr>
              <a:xfrm>
                <a:off x="683568" y="5589240"/>
                <a:ext cx="3198055" cy="11726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𝑧</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𝑧</m:t>
                              </m:r>
                            </m:sup>
                          </m:sSubSup>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𝑧</m:t>
                              </m:r>
                            </m:sup>
                          </m:sSubSup>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8" name="テキスト ボックス 7">
                <a:extLst>
                  <a:ext uri="{FF2B5EF4-FFF2-40B4-BE49-F238E27FC236}">
                    <a16:creationId xmlns:a16="http://schemas.microsoft.com/office/drawing/2014/main" id="{3698666D-1107-031F-36B7-B8C1D54BA977}"/>
                  </a:ext>
                </a:extLst>
              </p:cNvPr>
              <p:cNvSpPr txBox="1">
                <a:spLocks noRot="1" noChangeAspect="1" noMove="1" noResize="1" noEditPoints="1" noAdjustHandles="1" noChangeArrowheads="1" noChangeShapeType="1" noTextEdit="1"/>
              </p:cNvSpPr>
              <p:nvPr/>
            </p:nvSpPr>
            <p:spPr>
              <a:xfrm>
                <a:off x="683568" y="5589240"/>
                <a:ext cx="3198055" cy="1172693"/>
              </a:xfrm>
              <a:prstGeom prst="rect">
                <a:avLst/>
              </a:prstGeom>
              <a:blipFill>
                <a:blip r:embed="rId6"/>
                <a:stretch>
                  <a:fillRect/>
                </a:stretch>
              </a:blipFill>
            </p:spPr>
            <p:txBody>
              <a:bodyPr/>
              <a:lstStyle/>
              <a:p>
                <a:r>
                  <a:rPr lang="ja-JP" altLang="en-US">
                    <a:noFill/>
                  </a:rPr>
                  <a:t> </a:t>
                </a:r>
              </a:p>
            </p:txBody>
          </p:sp>
        </mc:Fallback>
      </mc:AlternateContent>
      <p:sp>
        <p:nvSpPr>
          <p:cNvPr id="9" name="左中かっこ 8">
            <a:extLst>
              <a:ext uri="{FF2B5EF4-FFF2-40B4-BE49-F238E27FC236}">
                <a16:creationId xmlns:a16="http://schemas.microsoft.com/office/drawing/2014/main" id="{874FF4BB-C326-407E-1807-351E95D28E26}"/>
              </a:ext>
            </a:extLst>
          </p:cNvPr>
          <p:cNvSpPr/>
          <p:nvPr/>
        </p:nvSpPr>
        <p:spPr>
          <a:xfrm flipH="1">
            <a:off x="3923928" y="3429000"/>
            <a:ext cx="432048" cy="324036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7EB32DC-B117-F72E-C8BA-1666454BDA6F}"/>
              </a:ext>
            </a:extLst>
          </p:cNvPr>
          <p:cNvSpPr txBox="1"/>
          <p:nvPr/>
        </p:nvSpPr>
        <p:spPr>
          <a:xfrm>
            <a:off x="4788024" y="3645024"/>
            <a:ext cx="3570208" cy="461665"/>
          </a:xfrm>
          <a:prstGeom prst="rect">
            <a:avLst/>
          </a:prstGeom>
          <a:noFill/>
        </p:spPr>
        <p:txBody>
          <a:bodyPr wrap="none" rtlCol="0">
            <a:spAutoFit/>
          </a:bodyPr>
          <a:lstStyle/>
          <a:p>
            <a:r>
              <a:rPr lang="ja-JP" altLang="en-US" sz="2400"/>
              <a:t>まとめてベクトル形式で</a:t>
            </a:r>
            <a:endParaRPr kumimoji="1" lang="ja-JP" altLang="en-US" sz="2400"/>
          </a:p>
        </p:txBody>
      </p:sp>
    </p:spTree>
    <p:extLst>
      <p:ext uri="{BB962C8B-B14F-4D97-AF65-F5344CB8AC3E}">
        <p14:creationId xmlns:p14="http://schemas.microsoft.com/office/powerpoint/2010/main" val="1047456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49A070-ECE1-FA36-F5AA-1E6BE4AF2EC3}"/>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p:sp>
        <p:nvSpPr>
          <p:cNvPr id="3" name="テキスト ボックス 2">
            <a:extLst>
              <a:ext uri="{FF2B5EF4-FFF2-40B4-BE49-F238E27FC236}">
                <a16:creationId xmlns:a16="http://schemas.microsoft.com/office/drawing/2014/main" id="{240DCB0B-402E-09B5-24EF-D346A75E87F0}"/>
              </a:ext>
            </a:extLst>
          </p:cNvPr>
          <p:cNvSpPr txBox="1"/>
          <p:nvPr/>
        </p:nvSpPr>
        <p:spPr>
          <a:xfrm>
            <a:off x="395536" y="1052736"/>
            <a:ext cx="7109639" cy="646331"/>
          </a:xfrm>
          <a:prstGeom prst="rect">
            <a:avLst/>
          </a:prstGeom>
          <a:noFill/>
        </p:spPr>
        <p:txBody>
          <a:bodyPr wrap="none" rtlCol="0">
            <a:spAutoFit/>
          </a:bodyPr>
          <a:lstStyle/>
          <a:p>
            <a:r>
              <a:rPr lang="ja-JP" altLang="en-US" sz="3600"/>
              <a:t>運動量の時間発展はちょっと面倒</a:t>
            </a:r>
            <a:endParaRPr kumimoji="1" lang="ja-JP" altLang="en-US" sz="360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57312BA-3B22-8A53-A0A3-AF1CD80B7939}"/>
                  </a:ext>
                </a:extLst>
              </p:cNvPr>
              <p:cNvSpPr txBox="1"/>
              <p:nvPr/>
            </p:nvSpPr>
            <p:spPr>
              <a:xfrm>
                <a:off x="1907704" y="1844824"/>
                <a:ext cx="4532202" cy="14006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𝐻</m:t>
                      </m:r>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sub>
                        <m:sup/>
                        <m:e>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2</m:t>
                                  </m:r>
                                </m:sup>
                              </m:sSubSup>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𝑚</m:t>
                              </m:r>
                            </m:den>
                          </m:f>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&lt;</m:t>
                              </m:r>
                              <m:r>
                                <a:rPr kumimoji="1" lang="en-US" altLang="ja-JP" sz="3200" b="0" i="1" smtClean="0">
                                  <a:latin typeface="Cambria Math" panose="02040503050406030204" pitchFamily="18" charset="0"/>
                                </a:rPr>
                                <m:t>𝑗</m:t>
                              </m:r>
                            </m:sub>
                            <m:sup/>
                            <m:e>
                              <m:r>
                                <a:rPr kumimoji="1" lang="en-US" altLang="ja-JP" sz="3200" b="0" i="1" smtClean="0">
                                  <a:latin typeface="Cambria Math" panose="02040503050406030204" pitchFamily="18" charset="0"/>
                                </a:rPr>
                                <m:t>𝑉</m:t>
                              </m:r>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r>
                                <a:rPr kumimoji="1" lang="en-US" altLang="ja-JP" sz="3200" b="0" i="1" smtClean="0">
                                  <a:latin typeface="Cambria Math" panose="02040503050406030204" pitchFamily="18" charset="0"/>
                                </a:rPr>
                                <m:t>)</m:t>
                              </m:r>
                            </m:e>
                          </m:nary>
                        </m:e>
                      </m:nary>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857312BA-3B22-8A53-A0A3-AF1CD80B7939}"/>
                  </a:ext>
                </a:extLst>
              </p:cNvPr>
              <p:cNvSpPr txBox="1">
                <a:spLocks noRot="1" noChangeAspect="1" noMove="1" noResize="1" noEditPoints="1" noAdjustHandles="1" noChangeArrowheads="1" noChangeShapeType="1" noTextEdit="1"/>
              </p:cNvSpPr>
              <p:nvPr/>
            </p:nvSpPr>
            <p:spPr>
              <a:xfrm>
                <a:off x="1907704" y="1844824"/>
                <a:ext cx="4532202" cy="14006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6F44888-FD76-3689-1364-ED4CCF6A39C2}"/>
                  </a:ext>
                </a:extLst>
              </p:cNvPr>
              <p:cNvSpPr txBox="1"/>
              <p:nvPr/>
            </p:nvSpPr>
            <p:spPr>
              <a:xfrm>
                <a:off x="1259632" y="3429000"/>
                <a:ext cx="5463675" cy="14236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den>
                      </m:f>
                      <m:r>
                        <a:rPr kumimoji="1" lang="en-US" altLang="ja-JP" sz="3200" b="0" i="1" smtClean="0">
                          <a:latin typeface="Cambria Math" panose="02040503050406030204" pitchFamily="18" charset="0"/>
                        </a:rPr>
                        <m:t>=−</m:t>
                      </m:r>
                      <m:nary>
                        <m:naryPr>
                          <m:chr m:val="∑"/>
                          <m:supHide m:val="on"/>
                          <m:ctrlPr>
                            <a:rPr lang="en-US" altLang="ja-JP" sz="3200" i="1">
                              <a:latin typeface="Cambria Math" panose="02040503050406030204" pitchFamily="18" charset="0"/>
                            </a:rPr>
                          </m:ctrlPr>
                        </m:naryPr>
                        <m:sub>
                          <m:r>
                            <a:rPr lang="en-US" altLang="ja-JP" sz="3200" i="1">
                              <a:latin typeface="Cambria Math" panose="02040503050406030204" pitchFamily="18" charset="0"/>
                            </a:rPr>
                            <m:t>𝑖</m:t>
                          </m:r>
                          <m:r>
                            <a:rPr lang="en-US" altLang="ja-JP" sz="3200" i="1">
                              <a:latin typeface="Cambria Math" panose="02040503050406030204" pitchFamily="18" charset="0"/>
                            </a:rPr>
                            <m:t>&lt;</m:t>
                          </m:r>
                          <m:r>
                            <a:rPr lang="en-US" altLang="ja-JP" sz="3200" i="1">
                              <a:latin typeface="Cambria Math" panose="02040503050406030204" pitchFamily="18" charset="0"/>
                            </a:rPr>
                            <m:t>𝑗</m:t>
                          </m:r>
                        </m:sub>
                        <m:sup/>
                        <m:e>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r>
                                <a:rPr lang="en-US" altLang="ja-JP" sz="3200" i="1">
                                  <a:latin typeface="Cambria Math" panose="02040503050406030204" pitchFamily="18" charset="0"/>
                                </a:rPr>
                                <m:t>𝑉</m:t>
                              </m:r>
                              <m:d>
                                <m:dPr>
                                  <m:ctrlPr>
                                    <a:rPr lang="en-US" altLang="ja-JP" sz="3200" i="1">
                                      <a:latin typeface="Cambria Math" panose="02040503050406030204" pitchFamily="18" charset="0"/>
                                    </a:rPr>
                                  </m:ctrlPr>
                                </m:dPr>
                                <m:e>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𝑞</m:t>
                                      </m:r>
                                    </m:e>
                                    <m:sub>
                                      <m:r>
                                        <a:rPr lang="en-US" altLang="ja-JP" sz="3200" i="1">
                                          <a:latin typeface="Cambria Math" panose="02040503050406030204" pitchFamily="18" charset="0"/>
                                        </a:rPr>
                                        <m:t>𝑖𝑗</m:t>
                                      </m:r>
                                    </m:sub>
                                  </m:sSub>
                                </m:e>
                              </m:d>
                            </m:num>
                            <m:den>
                              <m:r>
                                <a:rPr lang="en-US" altLang="ja-JP" sz="3200" b="0" i="1" smtClean="0">
                                  <a:latin typeface="Cambria Math" panose="02040503050406030204" pitchFamily="18" charset="0"/>
                                </a:rPr>
                                <m:t>𝜕</m:t>
                              </m:r>
                              <m:sSubSup>
                                <m:sSubSupPr>
                                  <m:ctrlPr>
                                    <a:rPr lang="en-US" altLang="ja-JP" sz="3200" b="0" i="1" smtClean="0">
                                      <a:latin typeface="Cambria Math" panose="02040503050406030204" pitchFamily="18" charset="0"/>
                                    </a:rPr>
                                  </m:ctrlPr>
                                </m:sSubSupPr>
                                <m:e>
                                  <m:r>
                                    <a:rPr lang="en-US" altLang="ja-JP" sz="3200" b="0" i="1" smtClean="0">
                                      <a:latin typeface="Cambria Math" panose="02040503050406030204" pitchFamily="18" charset="0"/>
                                    </a:rPr>
                                    <m:t>𝑞</m:t>
                                  </m:r>
                                </m:e>
                                <m:sub>
                                  <m:r>
                                    <a:rPr lang="en-US" altLang="ja-JP" sz="3200" b="0" i="1" smtClean="0">
                                      <a:latin typeface="Cambria Math" panose="02040503050406030204" pitchFamily="18" charset="0"/>
                                    </a:rPr>
                                    <m:t>𝑖</m:t>
                                  </m:r>
                                </m:sub>
                                <m:sup>
                                  <m:r>
                                    <a:rPr lang="en-US" altLang="ja-JP" sz="3200" b="0" i="1" smtClean="0">
                                      <a:latin typeface="Cambria Math" panose="02040503050406030204" pitchFamily="18" charset="0"/>
                                    </a:rPr>
                                    <m:t>𝑥</m:t>
                                  </m:r>
                                </m:sup>
                              </m:sSubSup>
                            </m:den>
                          </m:f>
                        </m:e>
                      </m:nary>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76F44888-FD76-3689-1364-ED4CCF6A39C2}"/>
                  </a:ext>
                </a:extLst>
              </p:cNvPr>
              <p:cNvSpPr txBox="1">
                <a:spLocks noRot="1" noChangeAspect="1" noMove="1" noResize="1" noEditPoints="1" noAdjustHandles="1" noChangeArrowheads="1" noChangeShapeType="1" noTextEdit="1"/>
              </p:cNvSpPr>
              <p:nvPr/>
            </p:nvSpPr>
            <p:spPr>
              <a:xfrm>
                <a:off x="1259632" y="3429000"/>
                <a:ext cx="5463675" cy="142365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A74C5E1-5921-CFE5-3A98-56259A00DE48}"/>
                  </a:ext>
                </a:extLst>
              </p:cNvPr>
              <p:cNvSpPr txBox="1"/>
              <p:nvPr/>
            </p:nvSpPr>
            <p:spPr>
              <a:xfrm>
                <a:off x="1763688" y="5301208"/>
                <a:ext cx="5724128" cy="8724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r>
                            <a:rPr kumimoji="1" lang="en-US" altLang="ja-JP" sz="4400" b="0" i="1" smtClean="0">
                              <a:latin typeface="Cambria Math" panose="02040503050406030204" pitchFamily="18" charset="0"/>
                            </a:rPr>
                            <m:t>𝑞</m:t>
                          </m:r>
                        </m:e>
                        <m:sub>
                          <m:r>
                            <a:rPr kumimoji="1" lang="en-US" altLang="ja-JP" sz="4400" b="0" i="1" smtClean="0">
                              <a:latin typeface="Cambria Math" panose="02040503050406030204" pitchFamily="18" charset="0"/>
                            </a:rPr>
                            <m:t>𝑖𝑗</m:t>
                          </m:r>
                        </m:sub>
                      </m:sSub>
                      <m:r>
                        <a:rPr kumimoji="1" lang="en-US" altLang="ja-JP" sz="4400" b="0" i="1" smtClean="0">
                          <a:latin typeface="Cambria Math" panose="02040503050406030204" pitchFamily="18" charset="0"/>
                        </a:rPr>
                        <m:t>≡</m:t>
                      </m:r>
                      <m:d>
                        <m:dPr>
                          <m:begChr m:val="|"/>
                          <m:endChr m:val="|"/>
                          <m:ctrlPr>
                            <a:rPr kumimoji="1" lang="en-US" altLang="ja-JP" sz="4400" b="0" i="1" smtClean="0">
                              <a:latin typeface="Cambria Math" panose="02040503050406030204" pitchFamily="18" charset="0"/>
                            </a:rPr>
                          </m:ctrlPr>
                        </m:dPr>
                        <m:e>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𝑞</m:t>
                                  </m:r>
                                </m:e>
                              </m:acc>
                            </m:e>
                            <m:sub>
                              <m:r>
                                <a:rPr kumimoji="1" lang="en-US" altLang="ja-JP" sz="4400" b="0" i="1" smtClean="0">
                                  <a:latin typeface="Cambria Math" panose="02040503050406030204" pitchFamily="18" charset="0"/>
                                </a:rPr>
                                <m:t>𝑖𝑗</m:t>
                              </m:r>
                            </m:sub>
                          </m:sSub>
                        </m:e>
                      </m:d>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i="1">
                              <a:latin typeface="Cambria Math" panose="02040503050406030204" pitchFamily="18" charset="0"/>
                            </a:rPr>
                            <m:t>𝑖</m:t>
                          </m:r>
                        </m:sub>
                      </m:sSub>
                      <m:r>
                        <a:rPr lang="en-US" altLang="ja-JP" sz="4400" i="1">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b="0" i="1" smtClean="0">
                              <a:latin typeface="Cambria Math" panose="02040503050406030204" pitchFamily="18" charset="0"/>
                            </a:rPr>
                            <m:t>𝑗</m:t>
                          </m:r>
                        </m:sub>
                      </m:sSub>
                      <m:r>
                        <a:rPr kumimoji="1" lang="en-US" altLang="ja-JP" sz="4400" b="0" i="1" smtClean="0">
                          <a:latin typeface="Cambria Math" panose="02040503050406030204" pitchFamily="18" charset="0"/>
                        </a:rPr>
                        <m:t>|</m:t>
                      </m:r>
                    </m:oMath>
                  </m:oMathPara>
                </a14:m>
                <a:endParaRPr lang="ja-JP" altLang="en-US" sz="4400" dirty="0"/>
              </a:p>
            </p:txBody>
          </p:sp>
        </mc:Choice>
        <mc:Fallback xmlns="">
          <p:sp>
            <p:nvSpPr>
              <p:cNvPr id="6" name="テキスト ボックス 5">
                <a:extLst>
                  <a:ext uri="{FF2B5EF4-FFF2-40B4-BE49-F238E27FC236}">
                    <a16:creationId xmlns:a16="http://schemas.microsoft.com/office/drawing/2014/main" id="{EA74C5E1-5921-CFE5-3A98-56259A00DE48}"/>
                  </a:ext>
                </a:extLst>
              </p:cNvPr>
              <p:cNvSpPr txBox="1">
                <a:spLocks noRot="1" noChangeAspect="1" noMove="1" noResize="1" noEditPoints="1" noAdjustHandles="1" noChangeArrowheads="1" noChangeShapeType="1" noTextEdit="1"/>
              </p:cNvSpPr>
              <p:nvPr/>
            </p:nvSpPr>
            <p:spPr>
              <a:xfrm>
                <a:off x="1763688" y="5301208"/>
                <a:ext cx="5724128" cy="872418"/>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694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E87CD6-05A2-804F-C599-D6E304DDC0B7}"/>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000E3619-6C3C-8084-B51A-6B48BF854D11}"/>
                  </a:ext>
                </a:extLst>
              </p:cNvPr>
              <p:cNvSpPr txBox="1"/>
              <p:nvPr/>
            </p:nvSpPr>
            <p:spPr>
              <a:xfrm>
                <a:off x="3347864" y="1052736"/>
                <a:ext cx="5350119" cy="11131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𝑓</m:t>
                          </m:r>
                        </m:e>
                        <m:sub>
                          <m:r>
                            <a:rPr kumimoji="1" lang="en-US" altLang="ja-JP" sz="2800" b="0" i="1" smtClean="0">
                              <a:latin typeface="Cambria Math" panose="02040503050406030204" pitchFamily="18" charset="0"/>
                            </a:rPr>
                            <m:t>𝑖𝑗</m:t>
                          </m:r>
                        </m:sub>
                        <m:sup>
                          <m:r>
                            <a:rPr kumimoji="1" lang="en-US" altLang="ja-JP" sz="2800" b="0" i="1" smtClean="0">
                              <a:latin typeface="Cambria Math" panose="02040503050406030204" pitchFamily="18" charset="0"/>
                            </a:rPr>
                            <m:t>𝑥</m:t>
                          </m:r>
                        </m:sup>
                      </m:sSub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𝑉</m:t>
                          </m:r>
                          <m:d>
                            <m:dPr>
                              <m:ctrlPr>
                                <a:rPr kumimoji="1" lang="en-US" altLang="ja-JP" sz="2800" b="0" i="1" smtClean="0">
                                  <a:latin typeface="Cambria Math" panose="02040503050406030204" pitchFamily="18" charset="0"/>
                                </a:rPr>
                              </m:ctrlPr>
                            </m:dP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e>
                          </m:d>
                        </m:num>
                        <m:den>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𝑥</m:t>
                              </m:r>
                            </m:sup>
                          </m:sSubSup>
                        </m:den>
                      </m:f>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𝑑𝑉</m:t>
                          </m:r>
                          <m:d>
                            <m:dPr>
                              <m:ctrlPr>
                                <a:rPr kumimoji="1" lang="en-US" altLang="ja-JP" sz="2800" b="0" i="1" smtClean="0">
                                  <a:latin typeface="Cambria Math" panose="02040503050406030204" pitchFamily="18" charset="0"/>
                                </a:rPr>
                              </m:ctrlPr>
                            </m:dP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e>
                          </m:d>
                        </m:num>
                        <m:den>
                          <m:r>
                            <a:rPr kumimoji="1" lang="en-US" altLang="ja-JP" sz="2800" b="0" i="1" smtClean="0">
                              <a:latin typeface="Cambria Math" panose="02040503050406030204" pitchFamily="18" charset="0"/>
                            </a:rPr>
                            <m:t>𝑑</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den>
                      </m:f>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num>
                        <m:den>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𝑥</m:t>
                              </m:r>
                            </m:sup>
                          </m:sSubSup>
                        </m:den>
                      </m:f>
                    </m:oMath>
                  </m:oMathPara>
                </a14:m>
                <a:endParaRPr kumimoji="1" lang="en-US" altLang="ja-JP" sz="2800" b="0" dirty="0"/>
              </a:p>
            </p:txBody>
          </p:sp>
        </mc:Choice>
        <mc:Fallback xmlns="">
          <p:sp>
            <p:nvSpPr>
              <p:cNvPr id="3" name="テキスト ボックス 2">
                <a:extLst>
                  <a:ext uri="{FF2B5EF4-FFF2-40B4-BE49-F238E27FC236}">
                    <a16:creationId xmlns:a16="http://schemas.microsoft.com/office/drawing/2014/main" id="{000E3619-6C3C-8084-B51A-6B48BF854D11}"/>
                  </a:ext>
                </a:extLst>
              </p:cNvPr>
              <p:cNvSpPr txBox="1">
                <a:spLocks noRot="1" noChangeAspect="1" noMove="1" noResize="1" noEditPoints="1" noAdjustHandles="1" noChangeArrowheads="1" noChangeShapeType="1" noTextEdit="1"/>
              </p:cNvSpPr>
              <p:nvPr/>
            </p:nvSpPr>
            <p:spPr>
              <a:xfrm>
                <a:off x="3347864" y="1052736"/>
                <a:ext cx="5350119" cy="1113190"/>
              </a:xfrm>
              <a:prstGeom prst="rect">
                <a:avLst/>
              </a:prstGeom>
              <a:blipFill>
                <a:blip r:embed="rId2"/>
                <a:stretch>
                  <a:fillRect/>
                </a:stretch>
              </a:blipFill>
            </p:spPr>
            <p:txBody>
              <a:bodyPr/>
              <a:lstStyle/>
              <a:p>
                <a:r>
                  <a:rPr lang="ja-JP" altLang="en-US">
                    <a:noFill/>
                  </a:rPr>
                  <a:t> </a:t>
                </a:r>
              </a:p>
            </p:txBody>
          </p:sp>
        </mc:Fallback>
      </mc:AlternateContent>
      <p:grpSp>
        <p:nvGrpSpPr>
          <p:cNvPr id="16" name="グループ化 15">
            <a:extLst>
              <a:ext uri="{FF2B5EF4-FFF2-40B4-BE49-F238E27FC236}">
                <a16:creationId xmlns:a16="http://schemas.microsoft.com/office/drawing/2014/main" id="{9905CCCA-6FDF-F552-8ADC-777957EBFD31}"/>
              </a:ext>
            </a:extLst>
          </p:cNvPr>
          <p:cNvGrpSpPr/>
          <p:nvPr/>
        </p:nvGrpSpPr>
        <p:grpSpPr>
          <a:xfrm>
            <a:off x="5652120" y="4293096"/>
            <a:ext cx="2880320" cy="2312967"/>
            <a:chOff x="5292080" y="1268760"/>
            <a:chExt cx="2880320" cy="2312967"/>
          </a:xfrm>
        </p:grpSpPr>
        <p:sp>
          <p:nvSpPr>
            <p:cNvPr id="4" name="楕円 3">
              <a:extLst>
                <a:ext uri="{FF2B5EF4-FFF2-40B4-BE49-F238E27FC236}">
                  <a16:creationId xmlns:a16="http://schemas.microsoft.com/office/drawing/2014/main" id="{1ECB27AF-CEC4-AEA2-6D5E-8C601036109B}"/>
                </a:ext>
              </a:extLst>
            </p:cNvPr>
            <p:cNvSpPr/>
            <p:nvPr/>
          </p:nvSpPr>
          <p:spPr>
            <a:xfrm>
              <a:off x="5292080" y="2708920"/>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3B6CDF0-6551-46E7-F00E-03A94888F9C1}"/>
                </a:ext>
              </a:extLst>
            </p:cNvPr>
            <p:cNvSpPr/>
            <p:nvPr/>
          </p:nvSpPr>
          <p:spPr>
            <a:xfrm>
              <a:off x="7452320" y="1268760"/>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2CDA94B4-B925-8684-AAC9-1AA79EFAB8CA}"/>
                </a:ext>
              </a:extLst>
            </p:cNvPr>
            <p:cNvCxnSpPr>
              <a:cxnSpLocks/>
            </p:cNvCxnSpPr>
            <p:nvPr/>
          </p:nvCxnSpPr>
          <p:spPr>
            <a:xfrm flipV="1">
              <a:off x="5652120" y="1628800"/>
              <a:ext cx="2160240" cy="144016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F501924-AA27-8722-72AC-0F608C4D4472}"/>
                    </a:ext>
                  </a:extLst>
                </p:cNvPr>
                <p:cNvSpPr txBox="1"/>
                <p:nvPr/>
              </p:nvSpPr>
              <p:spPr>
                <a:xfrm>
                  <a:off x="6228184" y="1484784"/>
                  <a:ext cx="785856"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𝑞</m:t>
                                </m:r>
                              </m:e>
                            </m:acc>
                          </m:e>
                          <m:sub>
                            <m:r>
                              <a:rPr kumimoji="1" lang="en-US" altLang="ja-JP" sz="3200" b="0" i="1" smtClean="0">
                                <a:latin typeface="Cambria Math" panose="02040503050406030204" pitchFamily="18" charset="0"/>
                              </a:rPr>
                              <m:t>𝑖𝑗</m:t>
                            </m:r>
                          </m:sub>
                        </m:sSub>
                      </m:oMath>
                    </m:oMathPara>
                  </a14:m>
                  <a:endParaRPr kumimoji="1" lang="ja-JP" altLang="en-US" sz="3200" dirty="0"/>
                </a:p>
              </p:txBody>
            </p:sp>
          </mc:Choice>
          <mc:Fallback xmlns="">
            <p:sp>
              <p:nvSpPr>
                <p:cNvPr id="8" name="テキスト ボックス 7">
                  <a:extLst>
                    <a:ext uri="{FF2B5EF4-FFF2-40B4-BE49-F238E27FC236}">
                      <a16:creationId xmlns:a16="http://schemas.microsoft.com/office/drawing/2014/main" id="{5F501924-AA27-8722-72AC-0F608C4D4472}"/>
                    </a:ext>
                  </a:extLst>
                </p:cNvPr>
                <p:cNvSpPr txBox="1">
                  <a:spLocks noRot="1" noChangeAspect="1" noMove="1" noResize="1" noEditPoints="1" noAdjustHandles="1" noChangeArrowheads="1" noChangeShapeType="1" noTextEdit="1"/>
                </p:cNvSpPr>
                <p:nvPr/>
              </p:nvSpPr>
              <p:spPr>
                <a:xfrm>
                  <a:off x="6228184" y="1484784"/>
                  <a:ext cx="785856" cy="624338"/>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4E9EC751-D3BD-1B91-E15E-15BACF2B1620}"/>
                </a:ext>
              </a:extLst>
            </p:cNvPr>
            <p:cNvCxnSpPr>
              <a:cxnSpLocks/>
            </p:cNvCxnSpPr>
            <p:nvPr/>
          </p:nvCxnSpPr>
          <p:spPr>
            <a:xfrm flipV="1">
              <a:off x="5652120" y="3063631"/>
              <a:ext cx="2124188" cy="532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1A0928B-0E0A-53C4-AA9D-968FF9DA285D}"/>
                    </a:ext>
                  </a:extLst>
                </p:cNvPr>
                <p:cNvSpPr txBox="1"/>
                <p:nvPr/>
              </p:nvSpPr>
              <p:spPr>
                <a:xfrm>
                  <a:off x="6516216" y="2996952"/>
                  <a:ext cx="7741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200" b="0" i="0" smtClean="0">
                            <a:latin typeface="Cambria Math" panose="02040503050406030204" pitchFamily="18" charset="0"/>
                          </a:rPr>
                          <m:t>Δ</m:t>
                        </m:r>
                        <m:r>
                          <a:rPr kumimoji="1" lang="en-US" altLang="ja-JP" sz="3200" b="0" i="1" smtClean="0">
                            <a:latin typeface="Cambria Math" panose="02040503050406030204" pitchFamily="18" charset="0"/>
                          </a:rPr>
                          <m:t>𝑥</m:t>
                        </m:r>
                      </m:oMath>
                    </m:oMathPara>
                  </a14:m>
                  <a:endParaRPr kumimoji="1" lang="ja-JP" altLang="en-US" sz="3200" dirty="0"/>
                </a:p>
              </p:txBody>
            </p:sp>
          </mc:Choice>
          <mc:Fallback xmlns="">
            <p:sp>
              <p:nvSpPr>
                <p:cNvPr id="14" name="テキスト ボックス 13">
                  <a:extLst>
                    <a:ext uri="{FF2B5EF4-FFF2-40B4-BE49-F238E27FC236}">
                      <a16:creationId xmlns:a16="http://schemas.microsoft.com/office/drawing/2014/main" id="{71A0928B-0E0A-53C4-AA9D-968FF9DA285D}"/>
                    </a:ext>
                  </a:extLst>
                </p:cNvPr>
                <p:cNvSpPr txBox="1">
                  <a:spLocks noRot="1" noChangeAspect="1" noMove="1" noResize="1" noEditPoints="1" noAdjustHandles="1" noChangeArrowheads="1" noChangeShapeType="1" noTextEdit="1"/>
                </p:cNvSpPr>
                <p:nvPr/>
              </p:nvSpPr>
              <p:spPr>
                <a:xfrm>
                  <a:off x="6516216" y="2996952"/>
                  <a:ext cx="774186" cy="584775"/>
                </a:xfrm>
                <a:prstGeom prst="rect">
                  <a:avLst/>
                </a:prstGeom>
                <a:blipFill>
                  <a:blip r:embed="rId4"/>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8997186-8001-15F5-FDC8-7623F6BC893A}"/>
                  </a:ext>
                </a:extLst>
              </p:cNvPr>
              <p:cNvSpPr txBox="1"/>
              <p:nvPr/>
            </p:nvSpPr>
            <p:spPr>
              <a:xfrm>
                <a:off x="1835696" y="2204864"/>
                <a:ext cx="6137065" cy="7180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𝑖𝑗</m:t>
                          </m:r>
                        </m:sub>
                        <m:sup>
                          <m:r>
                            <a:rPr kumimoji="1" lang="en-US" altLang="ja-JP" sz="2400" b="0" i="1" smtClean="0">
                              <a:latin typeface="Cambria Math" panose="02040503050406030204" pitchFamily="18" charset="0"/>
                            </a:rPr>
                            <m:t>2</m:t>
                          </m:r>
                        </m:sup>
                      </m:sSubSup>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d>
                            <m:dPr>
                              <m:ctrlPr>
                                <a:rPr kumimoji="1" lang="en-US" altLang="ja-JP" sz="2400" b="0" i="1" smtClean="0">
                                  <a:latin typeface="Cambria Math" panose="02040503050406030204" pitchFamily="18" charset="0"/>
                                </a:rPr>
                              </m:ctrlPr>
                            </m:dPr>
                            <m:e>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𝑥</m:t>
                                  </m:r>
                                </m:sup>
                              </m:sSub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𝑗</m:t>
                                  </m:r>
                                </m:sub>
                                <m:sup>
                                  <m:r>
                                    <a:rPr kumimoji="1" lang="en-US" altLang="ja-JP" sz="2400" b="0" i="1" smtClean="0">
                                      <a:latin typeface="Cambria Math" panose="02040503050406030204" pitchFamily="18" charset="0"/>
                                    </a:rPr>
                                    <m:t>𝑥</m:t>
                                  </m:r>
                                </m:sup>
                              </m:sSubSup>
                            </m:e>
                          </m:d>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b="0" i="1" smtClean="0">
                                      <a:latin typeface="Cambria Math" panose="02040503050406030204" pitchFamily="18" charset="0"/>
                                    </a:rPr>
                                    <m:t>𝑦</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𝑗</m:t>
                                  </m:r>
                                </m:sub>
                                <m:sup>
                                  <m:r>
                                    <a:rPr lang="en-US" altLang="ja-JP" sz="2400" b="0" i="1" smtClean="0">
                                      <a:latin typeface="Cambria Math" panose="02040503050406030204" pitchFamily="18" charset="0"/>
                                    </a:rPr>
                                    <m:t>𝑦</m:t>
                                  </m:r>
                                </m:sup>
                              </m:sSubSup>
                            </m:e>
                          </m:d>
                        </m:e>
                        <m:sup>
                          <m:r>
                            <a:rPr lang="en-US" altLang="ja-JP" sz="2400" i="1">
                              <a:latin typeface="Cambria Math" panose="02040503050406030204" pitchFamily="18" charset="0"/>
                            </a:rPr>
                            <m:t>2</m:t>
                          </m:r>
                        </m:sup>
                      </m:sSup>
                      <m:r>
                        <a:rPr lang="en-US" altLang="ja-JP" sz="2400" b="0" i="0"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b="0" i="1" smtClean="0">
                                      <a:latin typeface="Cambria Math" panose="02040503050406030204" pitchFamily="18" charset="0"/>
                                    </a:rPr>
                                    <m:t>𝑧</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𝑗</m:t>
                                  </m:r>
                                </m:sub>
                                <m:sup>
                                  <m:r>
                                    <a:rPr lang="en-US" altLang="ja-JP" sz="2400" b="0" i="1" smtClean="0">
                                      <a:latin typeface="Cambria Math" panose="02040503050406030204" pitchFamily="18" charset="0"/>
                                    </a:rPr>
                                    <m:t>𝑧</m:t>
                                  </m:r>
                                </m:sup>
                              </m:sSubSup>
                            </m:e>
                          </m:d>
                        </m:e>
                        <m:sup>
                          <m:r>
                            <a:rPr lang="en-US" altLang="ja-JP" sz="2400" i="1">
                              <a:latin typeface="Cambria Math" panose="02040503050406030204" pitchFamily="18" charset="0"/>
                            </a:rPr>
                            <m:t>2</m:t>
                          </m:r>
                        </m:sup>
                      </m:sSup>
                    </m:oMath>
                  </m:oMathPara>
                </a14:m>
                <a:endParaRPr kumimoji="1" lang="ja-JP" altLang="en-US" sz="2400" dirty="0"/>
              </a:p>
            </p:txBody>
          </p:sp>
        </mc:Choice>
        <mc:Fallback xmlns="">
          <p:sp>
            <p:nvSpPr>
              <p:cNvPr id="15" name="テキスト ボックス 14">
                <a:extLst>
                  <a:ext uri="{FF2B5EF4-FFF2-40B4-BE49-F238E27FC236}">
                    <a16:creationId xmlns:a16="http://schemas.microsoft.com/office/drawing/2014/main" id="{68997186-8001-15F5-FDC8-7623F6BC893A}"/>
                  </a:ext>
                </a:extLst>
              </p:cNvPr>
              <p:cNvSpPr txBox="1">
                <a:spLocks noRot="1" noChangeAspect="1" noMove="1" noResize="1" noEditPoints="1" noAdjustHandles="1" noChangeArrowheads="1" noChangeShapeType="1" noTextEdit="1"/>
              </p:cNvSpPr>
              <p:nvPr/>
            </p:nvSpPr>
            <p:spPr>
              <a:xfrm>
                <a:off x="1835696" y="2204864"/>
                <a:ext cx="6137065" cy="71801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AB211692-F697-D7FA-116C-551CA66368B6}"/>
                  </a:ext>
                </a:extLst>
              </p:cNvPr>
              <p:cNvSpPr txBox="1"/>
              <p:nvPr/>
            </p:nvSpPr>
            <p:spPr>
              <a:xfrm>
                <a:off x="755576" y="3789040"/>
                <a:ext cx="3257302" cy="8911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𝑖𝑗</m:t>
                          </m:r>
                        </m:sub>
                      </m:sSub>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𝑖𝑗</m:t>
                              </m:r>
                            </m:sub>
                          </m:sSub>
                        </m:num>
                        <m:den>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𝑥</m:t>
                              </m:r>
                            </m:sup>
                          </m:sSubSup>
                        </m:den>
                      </m:f>
                      <m:r>
                        <a:rPr kumimoji="1" lang="en-US" altLang="ja-JP" sz="2400" b="0" i="1" smtClean="0">
                          <a:latin typeface="Cambria Math" panose="02040503050406030204" pitchFamily="18" charset="0"/>
                        </a:rPr>
                        <m:t>=2(</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𝑥</m:t>
                          </m:r>
                        </m:sup>
                      </m:sSub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𝑗</m:t>
                          </m:r>
                        </m:sub>
                        <m:sup>
                          <m:r>
                            <a:rPr kumimoji="1" lang="en-US" altLang="ja-JP" sz="2400" b="0" i="1" smtClean="0">
                              <a:latin typeface="Cambria Math" panose="02040503050406030204" pitchFamily="18" charset="0"/>
                            </a:rPr>
                            <m:t>𝑥</m:t>
                          </m:r>
                        </m:sup>
                      </m:sSubSup>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AB211692-F697-D7FA-116C-551CA66368B6}"/>
                  </a:ext>
                </a:extLst>
              </p:cNvPr>
              <p:cNvSpPr txBox="1">
                <a:spLocks noRot="1" noChangeAspect="1" noMove="1" noResize="1" noEditPoints="1" noAdjustHandles="1" noChangeArrowheads="1" noChangeShapeType="1" noTextEdit="1"/>
              </p:cNvSpPr>
              <p:nvPr/>
            </p:nvSpPr>
            <p:spPr>
              <a:xfrm>
                <a:off x="755576" y="3789040"/>
                <a:ext cx="3257302" cy="891141"/>
              </a:xfrm>
              <a:prstGeom prst="rect">
                <a:avLst/>
              </a:prstGeom>
              <a:blipFill>
                <a:blip r:embed="rId6"/>
                <a:stretch>
                  <a:fillRect/>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FB80498A-F399-3467-115B-9B9AFA9882F4}"/>
              </a:ext>
            </a:extLst>
          </p:cNvPr>
          <p:cNvSpPr txBox="1"/>
          <p:nvPr/>
        </p:nvSpPr>
        <p:spPr>
          <a:xfrm>
            <a:off x="251520" y="1412776"/>
            <a:ext cx="2993127" cy="400110"/>
          </a:xfrm>
          <a:prstGeom prst="rect">
            <a:avLst/>
          </a:prstGeom>
          <a:noFill/>
        </p:spPr>
        <p:txBody>
          <a:bodyPr wrap="none" rtlCol="0">
            <a:spAutoFit/>
          </a:bodyPr>
          <a:lstStyle/>
          <a:p>
            <a:r>
              <a:rPr kumimoji="1" lang="en-US" altLang="ja-JP" sz="2000" dirty="0" err="1"/>
              <a:t>ij</a:t>
            </a:r>
            <a:r>
              <a:rPr kumimoji="1" lang="ja-JP" altLang="en-US" sz="2000" dirty="0"/>
              <a:t>原子間に働く力の</a:t>
            </a:r>
            <a:r>
              <a:rPr kumimoji="1" lang="en-US" altLang="ja-JP" sz="2000" dirty="0"/>
              <a:t>x</a:t>
            </a:r>
            <a:r>
              <a:rPr lang="ja-JP" altLang="en-US" sz="2000" dirty="0"/>
              <a:t>成分</a:t>
            </a:r>
            <a:endParaRPr kumimoji="1" lang="ja-JP" altLang="en-US" sz="2000" dirty="0"/>
          </a:p>
        </p:txBody>
      </p:sp>
      <p:sp>
        <p:nvSpPr>
          <p:cNvPr id="19" name="テキスト ボックス 18">
            <a:extLst>
              <a:ext uri="{FF2B5EF4-FFF2-40B4-BE49-F238E27FC236}">
                <a16:creationId xmlns:a16="http://schemas.microsoft.com/office/drawing/2014/main" id="{0F1A82F2-408F-8427-886F-C34D682422A5}"/>
              </a:ext>
            </a:extLst>
          </p:cNvPr>
          <p:cNvSpPr txBox="1"/>
          <p:nvPr/>
        </p:nvSpPr>
        <p:spPr>
          <a:xfrm>
            <a:off x="467544" y="2420888"/>
            <a:ext cx="1467068" cy="400110"/>
          </a:xfrm>
          <a:prstGeom prst="rect">
            <a:avLst/>
          </a:prstGeom>
          <a:noFill/>
        </p:spPr>
        <p:txBody>
          <a:bodyPr wrap="none" rtlCol="0">
            <a:spAutoFit/>
          </a:bodyPr>
          <a:lstStyle/>
          <a:p>
            <a:r>
              <a:rPr lang="ja-JP" altLang="en-US" sz="2000" dirty="0"/>
              <a:t>距離の定義</a:t>
            </a:r>
            <a:endParaRPr kumimoji="1" lang="ja-JP" altLang="en-US" sz="2000" dirty="0"/>
          </a:p>
        </p:txBody>
      </p:sp>
      <p:cxnSp>
        <p:nvCxnSpPr>
          <p:cNvPr id="21" name="直線矢印コネクタ 20">
            <a:extLst>
              <a:ext uri="{FF2B5EF4-FFF2-40B4-BE49-F238E27FC236}">
                <a16:creationId xmlns:a16="http://schemas.microsoft.com/office/drawing/2014/main" id="{8926ACF2-33DB-02F3-E288-DFB3EA798DDF}"/>
              </a:ext>
            </a:extLst>
          </p:cNvPr>
          <p:cNvCxnSpPr>
            <a:cxnSpLocks/>
          </p:cNvCxnSpPr>
          <p:nvPr/>
        </p:nvCxnSpPr>
        <p:spPr>
          <a:xfrm flipH="1">
            <a:off x="2267744" y="2924944"/>
            <a:ext cx="216024" cy="79208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66E36A96-700C-EDE8-4339-AD7AB3AF6F0C}"/>
                  </a:ext>
                </a:extLst>
              </p:cNvPr>
              <p:cNvSpPr txBox="1"/>
              <p:nvPr/>
            </p:nvSpPr>
            <p:spPr>
              <a:xfrm>
                <a:off x="2555776" y="3140968"/>
                <a:ext cx="2257862" cy="405367"/>
              </a:xfrm>
              <a:prstGeom prst="rect">
                <a:avLst/>
              </a:prstGeom>
              <a:noFill/>
            </p:spPr>
            <p:txBody>
              <a:bodyPr wrap="none" rtlCol="0">
                <a:spAutoFit/>
              </a:bodyPr>
              <a:lstStyle/>
              <a:p>
                <a:r>
                  <a:rPr kumimoji="1" lang="ja-JP" altLang="en-US" sz="2000" b="0" dirty="0"/>
                  <a:t>両辺</a:t>
                </a:r>
                <a14:m>
                  <m:oMath xmlns:m="http://schemas.openxmlformats.org/officeDocument/2006/math">
                    <m:r>
                      <a:rPr lang="ja-JP" altLang="en-US" sz="2000" i="1">
                        <a:latin typeface="Cambria Math" panose="02040503050406030204" pitchFamily="18" charset="0"/>
                      </a:rPr>
                      <m:t>を</m:t>
                    </m:r>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panose="02040503050406030204" pitchFamily="18" charset="0"/>
                          </a:rPr>
                          <m:t>𝑞</m:t>
                        </m:r>
                      </m:e>
                      <m:sub>
                        <m:r>
                          <a:rPr kumimoji="1" lang="en-US" altLang="ja-JP" sz="2000" b="0" i="1" smtClean="0">
                            <a:latin typeface="Cambria Math" panose="02040503050406030204" pitchFamily="18" charset="0"/>
                          </a:rPr>
                          <m:t>𝑖</m:t>
                        </m:r>
                      </m:sub>
                      <m:sup>
                        <m:r>
                          <a:rPr kumimoji="1" lang="en-US" altLang="ja-JP" sz="2000" b="0" i="1" smtClean="0">
                            <a:latin typeface="Cambria Math" panose="02040503050406030204" pitchFamily="18" charset="0"/>
                          </a:rPr>
                          <m:t>𝑥</m:t>
                        </m:r>
                      </m:sup>
                    </m:sSubSup>
                  </m:oMath>
                </a14:m>
                <a:r>
                  <a:rPr kumimoji="1" lang="ja-JP" altLang="en-US" sz="2000" dirty="0"/>
                  <a:t>で偏微分</a:t>
                </a:r>
              </a:p>
            </p:txBody>
          </p:sp>
        </mc:Choice>
        <mc:Fallback xmlns="">
          <p:sp>
            <p:nvSpPr>
              <p:cNvPr id="22" name="テキスト ボックス 21">
                <a:extLst>
                  <a:ext uri="{FF2B5EF4-FFF2-40B4-BE49-F238E27FC236}">
                    <a16:creationId xmlns:a16="http://schemas.microsoft.com/office/drawing/2014/main" id="{66E36A96-700C-EDE8-4339-AD7AB3AF6F0C}"/>
                  </a:ext>
                </a:extLst>
              </p:cNvPr>
              <p:cNvSpPr txBox="1">
                <a:spLocks noRot="1" noChangeAspect="1" noMove="1" noResize="1" noEditPoints="1" noAdjustHandles="1" noChangeArrowheads="1" noChangeShapeType="1" noTextEdit="1"/>
              </p:cNvSpPr>
              <p:nvPr/>
            </p:nvSpPr>
            <p:spPr>
              <a:xfrm>
                <a:off x="2555776" y="3140968"/>
                <a:ext cx="2257862" cy="405367"/>
              </a:xfrm>
              <a:prstGeom prst="rect">
                <a:avLst/>
              </a:prstGeom>
              <a:blipFill>
                <a:blip r:embed="rId7"/>
                <a:stretch>
                  <a:fillRect l="-2695" t="-10448" r="-1887" b="-208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6246D71B-FAA1-B8AD-9523-B9B89903FF9E}"/>
                  </a:ext>
                </a:extLst>
              </p:cNvPr>
              <p:cNvSpPr txBox="1"/>
              <p:nvPr/>
            </p:nvSpPr>
            <p:spPr>
              <a:xfrm>
                <a:off x="899592" y="5157192"/>
                <a:ext cx="3587842" cy="1258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𝑓</m:t>
                          </m:r>
                        </m:e>
                        <m:sub>
                          <m:r>
                            <a:rPr kumimoji="1" lang="en-US" altLang="ja-JP" sz="3200" b="0" i="1" smtClean="0">
                              <a:latin typeface="Cambria Math" panose="02040503050406030204" pitchFamily="18" charset="0"/>
                            </a:rPr>
                            <m:t>𝑖𝑗</m:t>
                          </m:r>
                        </m:sub>
                        <m:sup>
                          <m:r>
                            <a:rPr kumimoji="1" lang="en-US" altLang="ja-JP" sz="3200" b="0" i="1" smtClean="0">
                              <a:latin typeface="Cambria Math" panose="02040503050406030204" pitchFamily="18" charset="0"/>
                            </a:rPr>
                            <m:t>𝑥</m:t>
                          </m:r>
                        </m:sup>
                      </m:sSubSup>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𝑑𝑉</m:t>
                          </m:r>
                          <m:d>
                            <m:dPr>
                              <m:ctrlPr>
                                <a:rPr kumimoji="1" lang="en-US" altLang="ja-JP" sz="3200" b="0" i="1" smtClean="0">
                                  <a:latin typeface="Cambria Math" panose="02040503050406030204" pitchFamily="18" charset="0"/>
                                </a:rPr>
                              </m:ctrlPr>
                            </m:d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e>
                          </m:d>
                        </m:num>
                        <m:den>
                          <m:r>
                            <a:rPr kumimoji="1" lang="en-US" altLang="ja-JP" sz="3200" b="0" i="1" smtClean="0">
                              <a:latin typeface="Cambria Math" panose="02040503050406030204" pitchFamily="18" charset="0"/>
                            </a:rPr>
                            <m:t>𝑑</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den>
                      </m:f>
                      <m:f>
                        <m:fPr>
                          <m:ctrlPr>
                            <a:rPr kumimoji="1" lang="en-US" altLang="ja-JP" sz="3200" b="0" i="1" smtClean="0">
                              <a:latin typeface="Cambria Math" panose="02040503050406030204" pitchFamily="18" charset="0"/>
                            </a:rPr>
                          </m:ctrlPr>
                        </m:fPr>
                        <m:num>
                          <m:r>
                            <m:rPr>
                              <m:sty m:val="p"/>
                            </m:rPr>
                            <a:rPr kumimoji="1" lang="en-US" altLang="ja-JP" sz="3200" b="0" i="0" smtClean="0">
                              <a:latin typeface="Cambria Math" panose="02040503050406030204" pitchFamily="18" charset="0"/>
                            </a:rPr>
                            <m:t>Δ</m:t>
                          </m:r>
                          <m:r>
                            <a:rPr kumimoji="1" lang="en-US" altLang="ja-JP" sz="3200" b="0" i="1" smtClean="0">
                              <a:latin typeface="Cambria Math" panose="02040503050406030204" pitchFamily="18" charset="0"/>
                            </a:rPr>
                            <m:t>𝑥</m:t>
                          </m:r>
                        </m:num>
                        <m:den>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den>
                      </m:f>
                    </m:oMath>
                  </m:oMathPara>
                </a14:m>
                <a:endParaRPr kumimoji="1" lang="en-US" altLang="ja-JP" sz="3200" b="0" dirty="0"/>
              </a:p>
            </p:txBody>
          </p:sp>
        </mc:Choice>
        <mc:Fallback xmlns="">
          <p:sp>
            <p:nvSpPr>
              <p:cNvPr id="23" name="テキスト ボックス 22">
                <a:extLst>
                  <a:ext uri="{FF2B5EF4-FFF2-40B4-BE49-F238E27FC236}">
                    <a16:creationId xmlns:a16="http://schemas.microsoft.com/office/drawing/2014/main" id="{6246D71B-FAA1-B8AD-9523-B9B89903FF9E}"/>
                  </a:ext>
                </a:extLst>
              </p:cNvPr>
              <p:cNvSpPr txBox="1">
                <a:spLocks noRot="1" noChangeAspect="1" noMove="1" noResize="1" noEditPoints="1" noAdjustHandles="1" noChangeArrowheads="1" noChangeShapeType="1" noTextEdit="1"/>
              </p:cNvSpPr>
              <p:nvPr/>
            </p:nvSpPr>
            <p:spPr>
              <a:xfrm>
                <a:off x="899592" y="5157192"/>
                <a:ext cx="3587842" cy="1258871"/>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44962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F9B8F1F-CF2A-344C-F3AE-9558151440BA}"/>
              </a:ext>
            </a:extLst>
          </p:cNvPr>
          <p:cNvSpPr>
            <a:spLocks noGrp="1"/>
          </p:cNvSpPr>
          <p:nvPr>
            <p:ph type="body" sz="quarter" idx="10"/>
          </p:nvPr>
        </p:nvSpPr>
        <p:spPr/>
        <p:txBody>
          <a:bodyPr/>
          <a:lstStyle/>
          <a:p>
            <a:r>
              <a:rPr kumimoji="1" lang="en-US" altLang="ja-JP" sz="4000"/>
              <a:t>Lennard-Jones</a:t>
            </a:r>
            <a:r>
              <a:rPr kumimoji="1" lang="ja-JP" altLang="en-US" sz="4000"/>
              <a:t>ポテンシャル</a:t>
            </a:r>
          </a:p>
        </p:txBody>
      </p:sp>
      <p:pic>
        <p:nvPicPr>
          <p:cNvPr id="4" name="図 3" descr="グラフ, 折れ線グラフ&#10;&#10;自動的に生成された説明">
            <a:extLst>
              <a:ext uri="{FF2B5EF4-FFF2-40B4-BE49-F238E27FC236}">
                <a16:creationId xmlns:a16="http://schemas.microsoft.com/office/drawing/2014/main" id="{93BA549C-BDC6-86E2-CC7F-5C8EFD67A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852936"/>
            <a:ext cx="4344483" cy="3258362"/>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0D1D322-E81D-9A6D-B1FC-85E5F7127453}"/>
                  </a:ext>
                </a:extLst>
              </p:cNvPr>
              <p:cNvSpPr txBox="1"/>
              <p:nvPr/>
            </p:nvSpPr>
            <p:spPr>
              <a:xfrm>
                <a:off x="395536" y="1052736"/>
                <a:ext cx="4989507" cy="136518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𝑉</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𝑟</m:t>
                          </m:r>
                        </m:e>
                      </m:d>
                      <m:r>
                        <a:rPr kumimoji="1" lang="en-US" altLang="ja-JP" sz="3200" b="0" i="1" smtClean="0">
                          <a:latin typeface="Cambria Math" panose="02040503050406030204" pitchFamily="18" charset="0"/>
                        </a:rPr>
                        <m:t>=4</m:t>
                      </m:r>
                      <m:r>
                        <a:rPr kumimoji="1" lang="en-US" altLang="ja-JP" sz="3200" b="0" i="1" smtClean="0">
                          <a:latin typeface="Cambria Math" panose="02040503050406030204" pitchFamily="18" charset="0"/>
                        </a:rPr>
                        <m:t>𝜀</m:t>
                      </m:r>
                      <m:d>
                        <m:dPr>
                          <m:ctrlPr>
                            <a:rPr kumimoji="1" lang="en-US" altLang="ja-JP" sz="3200" b="0" i="1" smtClean="0">
                              <a:latin typeface="Cambria Math" panose="02040503050406030204" pitchFamily="18" charset="0"/>
                            </a:rPr>
                          </m:ctrlPr>
                        </m:dPr>
                        <m:e>
                          <m:sSup>
                            <m:sSupPr>
                              <m:ctrlPr>
                                <a:rPr kumimoji="1" lang="en-US" altLang="ja-JP" sz="3200" b="0" i="1" smtClean="0">
                                  <a:latin typeface="Cambria Math" panose="02040503050406030204" pitchFamily="18" charset="0"/>
                                </a:rPr>
                              </m:ctrlPr>
                            </m:sSupPr>
                            <m:e>
                              <m:d>
                                <m:dPr>
                                  <m:ctrlPr>
                                    <a:rPr kumimoji="1" lang="en-US" altLang="ja-JP" sz="3200" b="0" i="1" smtClean="0">
                                      <a:latin typeface="Cambria Math" panose="02040503050406030204" pitchFamily="18" charset="0"/>
                                    </a:rPr>
                                  </m:ctrlPr>
                                </m:dPr>
                                <m:e>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𝜎</m:t>
                                      </m:r>
                                    </m:num>
                                    <m:den>
                                      <m:r>
                                        <a:rPr kumimoji="1" lang="en-US" altLang="ja-JP" sz="3200" b="0" i="1" smtClean="0">
                                          <a:latin typeface="Cambria Math" panose="02040503050406030204" pitchFamily="18" charset="0"/>
                                        </a:rPr>
                                        <m:t>𝑟</m:t>
                                      </m:r>
                                    </m:den>
                                  </m:f>
                                </m:e>
                              </m:d>
                            </m:e>
                            <m:sup>
                              <m:r>
                                <a:rPr kumimoji="1" lang="en-US" altLang="ja-JP" sz="3200" b="0" i="1" smtClean="0">
                                  <a:latin typeface="Cambria Math" panose="02040503050406030204" pitchFamily="18" charset="0"/>
                                </a:rPr>
                                <m:t>12</m:t>
                              </m:r>
                            </m:sup>
                          </m:sSup>
                          <m:r>
                            <a:rPr kumimoji="1" lang="en-US" altLang="ja-JP" sz="3200" b="0" i="1" smtClean="0">
                              <a:latin typeface="Cambria Math" panose="02040503050406030204" pitchFamily="18" charset="0"/>
                            </a:rPr>
                            <m:t>−</m:t>
                          </m:r>
                          <m:sSup>
                            <m:sSupPr>
                              <m:ctrlPr>
                                <a:rPr lang="en-US" altLang="ja-JP" sz="3200" i="1">
                                  <a:latin typeface="Cambria Math" panose="02040503050406030204" pitchFamily="18" charset="0"/>
                                </a:rPr>
                              </m:ctrlPr>
                            </m:sSupPr>
                            <m:e>
                              <m:d>
                                <m:dPr>
                                  <m:ctrlPr>
                                    <a:rPr lang="en-US" altLang="ja-JP" sz="3200" i="1">
                                      <a:latin typeface="Cambria Math" panose="02040503050406030204" pitchFamily="18" charset="0"/>
                                    </a:rPr>
                                  </m:ctrlPr>
                                </m:dPr>
                                <m:e>
                                  <m:f>
                                    <m:fPr>
                                      <m:ctrlPr>
                                        <a:rPr lang="en-US" altLang="ja-JP" sz="3200" i="1">
                                          <a:latin typeface="Cambria Math" panose="02040503050406030204" pitchFamily="18" charset="0"/>
                                        </a:rPr>
                                      </m:ctrlPr>
                                    </m:fPr>
                                    <m:num>
                                      <m:r>
                                        <a:rPr lang="en-US" altLang="ja-JP" sz="3200" i="1">
                                          <a:latin typeface="Cambria Math" panose="02040503050406030204" pitchFamily="18" charset="0"/>
                                        </a:rPr>
                                        <m:t>𝜎</m:t>
                                      </m:r>
                                    </m:num>
                                    <m:den>
                                      <m:r>
                                        <a:rPr lang="en-US" altLang="ja-JP" sz="3200" i="1">
                                          <a:latin typeface="Cambria Math" panose="02040503050406030204" pitchFamily="18" charset="0"/>
                                        </a:rPr>
                                        <m:t>𝑟</m:t>
                                      </m:r>
                                    </m:den>
                                  </m:f>
                                </m:e>
                              </m:d>
                            </m:e>
                            <m:sup>
                              <m:r>
                                <a:rPr lang="en-US" altLang="ja-JP" sz="3200" b="0" i="1" smtClean="0">
                                  <a:latin typeface="Cambria Math" panose="02040503050406030204" pitchFamily="18" charset="0"/>
                                </a:rPr>
                                <m:t>6</m:t>
                              </m:r>
                            </m:sup>
                          </m:sSup>
                        </m:e>
                      </m:d>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B0D1D322-E81D-9A6D-B1FC-85E5F7127453}"/>
                  </a:ext>
                </a:extLst>
              </p:cNvPr>
              <p:cNvSpPr txBox="1">
                <a:spLocks noRot="1" noChangeAspect="1" noMove="1" noResize="1" noEditPoints="1" noAdjustHandles="1" noChangeArrowheads="1" noChangeShapeType="1" noTextEdit="1"/>
              </p:cNvSpPr>
              <p:nvPr/>
            </p:nvSpPr>
            <p:spPr>
              <a:xfrm>
                <a:off x="395536" y="1052736"/>
                <a:ext cx="4989507" cy="1365182"/>
              </a:xfrm>
              <a:prstGeom prst="rect">
                <a:avLst/>
              </a:prstGeom>
              <a:blipFill>
                <a:blip r:embed="rId3"/>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2551BDB-B346-A09B-737E-D561E03CCB4F}"/>
                  </a:ext>
                </a:extLst>
              </p:cNvPr>
              <p:cNvSpPr txBox="1"/>
              <p:nvPr/>
            </p:nvSpPr>
            <p:spPr>
              <a:xfrm>
                <a:off x="5453374" y="1268760"/>
                <a:ext cx="3690626" cy="954107"/>
              </a:xfrm>
              <a:prstGeom prst="rect">
                <a:avLst/>
              </a:prstGeom>
              <a:noFill/>
            </p:spPr>
            <p:txBody>
              <a:bodyPr wrap="none" rtlCol="0">
                <a:spAutoFit/>
              </a:bodyPr>
              <a:lstStyle/>
              <a:p>
                <a14:m>
                  <m:oMath xmlns:m="http://schemas.openxmlformats.org/officeDocument/2006/math">
                    <m:r>
                      <a:rPr kumimoji="1" lang="en-US" altLang="ja-JP" sz="2800" b="0" i="1" smtClean="0">
                        <a:latin typeface="Cambria Math" panose="02040503050406030204" pitchFamily="18" charset="0"/>
                      </a:rPr>
                      <m:t>𝜀</m:t>
                    </m:r>
                  </m:oMath>
                </a14:m>
                <a:r>
                  <a:rPr kumimoji="1" lang="en-US" altLang="ja-JP" sz="2800"/>
                  <a:t>:</a:t>
                </a:r>
                <a:r>
                  <a:rPr kumimoji="1" lang="ja-JP" altLang="en-US" sz="2800"/>
                  <a:t>相互作用エネルギー</a:t>
                </a:r>
                <a:endParaRPr kumimoji="1" lang="en-US" altLang="ja-JP" sz="2800"/>
              </a:p>
              <a:p>
                <a14:m>
                  <m:oMath xmlns:m="http://schemas.openxmlformats.org/officeDocument/2006/math">
                    <m:r>
                      <a:rPr kumimoji="1" lang="en-US" altLang="ja-JP" sz="2800" b="0" i="1" smtClean="0">
                        <a:latin typeface="Cambria Math" panose="02040503050406030204" pitchFamily="18" charset="0"/>
                      </a:rPr>
                      <m:t>𝜎</m:t>
                    </m:r>
                  </m:oMath>
                </a14:m>
                <a:r>
                  <a:rPr kumimoji="1" lang="en-US" altLang="ja-JP" sz="2800"/>
                  <a:t>:</a:t>
                </a:r>
                <a:r>
                  <a:rPr kumimoji="1" lang="ja-JP" altLang="en-US" sz="2800"/>
                  <a:t>原子直径</a:t>
                </a:r>
              </a:p>
            </p:txBody>
          </p:sp>
        </mc:Choice>
        <mc:Fallback xmlns="">
          <p:sp>
            <p:nvSpPr>
              <p:cNvPr id="9" name="テキスト ボックス 8">
                <a:extLst>
                  <a:ext uri="{FF2B5EF4-FFF2-40B4-BE49-F238E27FC236}">
                    <a16:creationId xmlns:a16="http://schemas.microsoft.com/office/drawing/2014/main" id="{62551BDB-B346-A09B-737E-D561E03CCB4F}"/>
                  </a:ext>
                </a:extLst>
              </p:cNvPr>
              <p:cNvSpPr txBox="1">
                <a:spLocks noRot="1" noChangeAspect="1" noMove="1" noResize="1" noEditPoints="1" noAdjustHandles="1" noChangeArrowheads="1" noChangeShapeType="1" noTextEdit="1"/>
              </p:cNvSpPr>
              <p:nvPr/>
            </p:nvSpPr>
            <p:spPr>
              <a:xfrm>
                <a:off x="5453374" y="1268760"/>
                <a:ext cx="3690626" cy="954107"/>
              </a:xfrm>
              <a:prstGeom prst="rect">
                <a:avLst/>
              </a:prstGeom>
              <a:blipFill>
                <a:blip r:embed="rId4"/>
                <a:stretch>
                  <a:fillRect t="-8280" r="-1818" b="-16561"/>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BC4F9C9-C655-08A5-FC5E-E0404E1731FF}"/>
              </a:ext>
            </a:extLst>
          </p:cNvPr>
          <p:cNvSpPr txBox="1"/>
          <p:nvPr/>
        </p:nvSpPr>
        <p:spPr>
          <a:xfrm>
            <a:off x="4716016" y="3717032"/>
            <a:ext cx="4185761" cy="1569660"/>
          </a:xfrm>
          <a:prstGeom prst="rect">
            <a:avLst/>
          </a:prstGeom>
          <a:noFill/>
        </p:spPr>
        <p:txBody>
          <a:bodyPr wrap="none" rtlCol="0">
            <a:spAutoFit/>
          </a:bodyPr>
          <a:lstStyle/>
          <a:p>
            <a:r>
              <a:rPr kumimoji="1" lang="ja-JP" altLang="en-US" sz="2400"/>
              <a:t>貴ガスの相互作用をモデル化</a:t>
            </a:r>
            <a:endParaRPr kumimoji="1" lang="en-US" altLang="ja-JP" sz="2400"/>
          </a:p>
          <a:p>
            <a:pPr marL="285750" indent="-285750">
              <a:buFont typeface="Arial" panose="020B0604020202020204" pitchFamily="34" charset="0"/>
              <a:buChar char="•"/>
            </a:pPr>
            <a:r>
              <a:rPr lang="ja-JP" altLang="en-US" sz="2400"/>
              <a:t>近距離で斥力</a:t>
            </a:r>
            <a:endParaRPr lang="en-US" altLang="ja-JP" sz="2400"/>
          </a:p>
          <a:p>
            <a:pPr marL="285750" indent="-285750">
              <a:buFont typeface="Arial" panose="020B0604020202020204" pitchFamily="34" charset="0"/>
              <a:buChar char="•"/>
            </a:pPr>
            <a:r>
              <a:rPr kumimoji="1" lang="ja-JP" altLang="en-US" sz="2400"/>
              <a:t>中距離で引力</a:t>
            </a:r>
            <a:endParaRPr kumimoji="1" lang="en-US" altLang="ja-JP" sz="2400"/>
          </a:p>
          <a:p>
            <a:pPr marL="285750" indent="-285750">
              <a:buFont typeface="Arial" panose="020B0604020202020204" pitchFamily="34" charset="0"/>
              <a:buChar char="•"/>
            </a:pPr>
            <a:r>
              <a:rPr lang="ja-JP" altLang="en-US" sz="2400"/>
              <a:t>遠距離で相互作用無し</a:t>
            </a:r>
            <a:endParaRPr kumimoji="1" lang="ja-JP" altLang="en-US" sz="2400"/>
          </a:p>
        </p:txBody>
      </p:sp>
    </p:spTree>
    <p:extLst>
      <p:ext uri="{BB962C8B-B14F-4D97-AF65-F5344CB8AC3E}">
        <p14:creationId xmlns:p14="http://schemas.microsoft.com/office/powerpoint/2010/main" val="4089399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楕円 24">
            <a:extLst>
              <a:ext uri="{FF2B5EF4-FFF2-40B4-BE49-F238E27FC236}">
                <a16:creationId xmlns:a16="http://schemas.microsoft.com/office/drawing/2014/main" id="{A0B5BA13-C7E8-D594-4493-41D9E5EC531C}"/>
              </a:ext>
            </a:extLst>
          </p:cNvPr>
          <p:cNvSpPr/>
          <p:nvPr/>
        </p:nvSpPr>
        <p:spPr>
          <a:xfrm>
            <a:off x="8748464" y="2564904"/>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F64086D8-1B83-5293-8A8B-2F9BEF8DFB9A}"/>
              </a:ext>
            </a:extLst>
          </p:cNvPr>
          <p:cNvSpPr>
            <a:spLocks noGrp="1"/>
          </p:cNvSpPr>
          <p:nvPr>
            <p:ph type="body" sz="quarter" idx="10"/>
          </p:nvPr>
        </p:nvSpPr>
        <p:spPr/>
        <p:txBody>
          <a:bodyPr/>
          <a:lstStyle/>
          <a:p>
            <a:r>
              <a:rPr kumimoji="1" lang="en-US" altLang="ja-JP" sz="4000"/>
              <a:t>Lennard-Jones</a:t>
            </a:r>
            <a:r>
              <a:rPr kumimoji="1" lang="ja-JP" altLang="en-US" sz="4000"/>
              <a:t>ポテンシャル</a:t>
            </a:r>
            <a:endParaRPr kumimoji="1" lang="ja-JP" altLang="en-US" sz="40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9B49AF0-AC07-E86F-B8A1-3D97C732C00D}"/>
                  </a:ext>
                </a:extLst>
              </p:cNvPr>
              <p:cNvSpPr txBox="1"/>
              <p:nvPr/>
            </p:nvSpPr>
            <p:spPr>
              <a:xfrm>
                <a:off x="2468708" y="1916832"/>
                <a:ext cx="461786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𝑉</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=4</m:t>
                      </m:r>
                      <m:d>
                        <m:dPr>
                          <m:ctrlPr>
                            <a:rPr kumimoji="1" lang="en-US" altLang="ja-JP" sz="3600" b="0" i="1" smtClean="0">
                              <a:latin typeface="Cambria Math" panose="02040503050406030204" pitchFamily="18" charset="0"/>
                            </a:rPr>
                          </m:ctrlPr>
                        </m:dPr>
                        <m:e>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−12</m:t>
                              </m:r>
                            </m:sup>
                          </m:sSup>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−6</m:t>
                              </m:r>
                            </m:sup>
                          </m:sSup>
                        </m:e>
                      </m:d>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F9B49AF0-AC07-E86F-B8A1-3D97C732C00D}"/>
                  </a:ext>
                </a:extLst>
              </p:cNvPr>
              <p:cNvSpPr txBox="1">
                <a:spLocks noRot="1" noChangeAspect="1" noMove="1" noResize="1" noEditPoints="1" noAdjustHandles="1" noChangeArrowheads="1" noChangeShapeType="1" noTextEdit="1"/>
              </p:cNvSpPr>
              <p:nvPr/>
            </p:nvSpPr>
            <p:spPr>
              <a:xfrm>
                <a:off x="2468708" y="1916832"/>
                <a:ext cx="4617867" cy="64633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1414C24-642D-E56F-2189-C70714CE7B94}"/>
                  </a:ext>
                </a:extLst>
              </p:cNvPr>
              <p:cNvSpPr txBox="1"/>
              <p:nvPr/>
            </p:nvSpPr>
            <p:spPr>
              <a:xfrm>
                <a:off x="3116780" y="1196752"/>
                <a:ext cx="343055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𝑟</m:t>
                          </m:r>
                        </m:e>
                      </m:acc>
                      <m:r>
                        <a:rPr kumimoji="1" lang="en-US" altLang="ja-JP" sz="3600" b="0" i="1" dirty="0" smtClean="0">
                          <a:latin typeface="Cambria Math" panose="02040503050406030204" pitchFamily="18" charset="0"/>
                        </a:rPr>
                        <m:t>=(</m:t>
                      </m:r>
                      <m:r>
                        <a:rPr kumimoji="1" lang="en-US" altLang="ja-JP" sz="3600" b="0" i="1" dirty="0" smtClean="0">
                          <a:latin typeface="Cambria Math" panose="02040503050406030204" pitchFamily="18" charset="0"/>
                        </a:rPr>
                        <m:t>𝑑𝑥</m:t>
                      </m:r>
                      <m:r>
                        <a:rPr kumimoji="1" lang="en-US" altLang="ja-JP" sz="3600" b="0" i="1" dirty="0" smtClean="0">
                          <a:latin typeface="Cambria Math" panose="02040503050406030204" pitchFamily="18" charset="0"/>
                        </a:rPr>
                        <m:t>,</m:t>
                      </m:r>
                      <m:r>
                        <a:rPr kumimoji="1" lang="en-US" altLang="ja-JP" sz="3600" b="0" i="1" dirty="0" smtClean="0">
                          <a:latin typeface="Cambria Math" panose="02040503050406030204" pitchFamily="18" charset="0"/>
                        </a:rPr>
                        <m:t>𝑑𝑦</m:t>
                      </m:r>
                      <m:r>
                        <a:rPr kumimoji="1" lang="en-US" altLang="ja-JP" sz="3600" b="0" i="1" dirty="0" smtClean="0">
                          <a:latin typeface="Cambria Math" panose="02040503050406030204" pitchFamily="18" charset="0"/>
                        </a:rPr>
                        <m:t>,</m:t>
                      </m:r>
                      <m:r>
                        <a:rPr kumimoji="1" lang="en-US" altLang="ja-JP" sz="3600" b="0" i="1" dirty="0" smtClean="0">
                          <a:latin typeface="Cambria Math" panose="02040503050406030204" pitchFamily="18" charset="0"/>
                        </a:rPr>
                        <m:t>𝑑𝑧</m:t>
                      </m:r>
                      <m:r>
                        <a:rPr kumimoji="1" lang="en-US" altLang="ja-JP" sz="3600" b="0" i="1" dirty="0" smtClean="0">
                          <a:latin typeface="Cambria Math" panose="02040503050406030204" pitchFamily="18" charset="0"/>
                        </a:rPr>
                        <m:t>)</m:t>
                      </m:r>
                    </m:oMath>
                  </m:oMathPara>
                </a14:m>
                <a:endParaRPr kumimoji="1" lang="ja-JP" altLang="en-US" sz="3600" dirty="0"/>
              </a:p>
            </p:txBody>
          </p:sp>
        </mc:Choice>
        <mc:Fallback xmlns="">
          <p:sp>
            <p:nvSpPr>
              <p:cNvPr id="5" name="テキスト ボックス 4">
                <a:extLst>
                  <a:ext uri="{FF2B5EF4-FFF2-40B4-BE49-F238E27FC236}">
                    <a16:creationId xmlns:a16="http://schemas.microsoft.com/office/drawing/2014/main" id="{01414C24-642D-E56F-2189-C70714CE7B94}"/>
                  </a:ext>
                </a:extLst>
              </p:cNvPr>
              <p:cNvSpPr txBox="1">
                <a:spLocks noRot="1" noChangeAspect="1" noMove="1" noResize="1" noEditPoints="1" noAdjustHandles="1" noChangeArrowheads="1" noChangeShapeType="1" noTextEdit="1"/>
              </p:cNvSpPr>
              <p:nvPr/>
            </p:nvSpPr>
            <p:spPr>
              <a:xfrm>
                <a:off x="3116780" y="1196752"/>
                <a:ext cx="3430555" cy="646331"/>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E15268BF-EBC7-B42D-2E77-0239687D9EFB}"/>
              </a:ext>
            </a:extLst>
          </p:cNvPr>
          <p:cNvSpPr txBox="1"/>
          <p:nvPr/>
        </p:nvSpPr>
        <p:spPr>
          <a:xfrm>
            <a:off x="740516" y="1268760"/>
            <a:ext cx="1620957" cy="523220"/>
          </a:xfrm>
          <a:prstGeom prst="rect">
            <a:avLst/>
          </a:prstGeom>
          <a:noFill/>
        </p:spPr>
        <p:txBody>
          <a:bodyPr wrap="none" rtlCol="0">
            <a:spAutoFit/>
          </a:bodyPr>
          <a:lstStyle/>
          <a:p>
            <a:r>
              <a:rPr lang="ja-JP" altLang="en-US" sz="2800" dirty="0"/>
              <a:t>相対座標</a:t>
            </a:r>
            <a:endParaRPr kumimoji="1" lang="ja-JP" altLang="en-US" sz="2800" dirty="0"/>
          </a:p>
        </p:txBody>
      </p:sp>
      <p:sp>
        <p:nvSpPr>
          <p:cNvPr id="8" name="テキスト ボックス 7">
            <a:extLst>
              <a:ext uri="{FF2B5EF4-FFF2-40B4-BE49-F238E27FC236}">
                <a16:creationId xmlns:a16="http://schemas.microsoft.com/office/drawing/2014/main" id="{C72B5D5F-730C-9D2B-4F49-EE42159ABCE4}"/>
              </a:ext>
            </a:extLst>
          </p:cNvPr>
          <p:cNvSpPr txBox="1"/>
          <p:nvPr/>
        </p:nvSpPr>
        <p:spPr>
          <a:xfrm>
            <a:off x="236460" y="1988840"/>
            <a:ext cx="2339102" cy="523220"/>
          </a:xfrm>
          <a:prstGeom prst="rect">
            <a:avLst/>
          </a:prstGeom>
          <a:noFill/>
        </p:spPr>
        <p:txBody>
          <a:bodyPr wrap="none" rtlCol="0">
            <a:spAutoFit/>
          </a:bodyPr>
          <a:lstStyle/>
          <a:p>
            <a:r>
              <a:rPr kumimoji="1" lang="ja-JP" altLang="en-US" sz="2800" dirty="0"/>
              <a:t>ポテンシャル</a:t>
            </a:r>
          </a:p>
        </p:txBody>
      </p:sp>
      <p:sp>
        <p:nvSpPr>
          <p:cNvPr id="9" name="テキスト ボックス 8">
            <a:extLst>
              <a:ext uri="{FF2B5EF4-FFF2-40B4-BE49-F238E27FC236}">
                <a16:creationId xmlns:a16="http://schemas.microsoft.com/office/drawing/2014/main" id="{1F1DB083-D9F4-4E81-30A2-E4225C32900C}"/>
              </a:ext>
            </a:extLst>
          </p:cNvPr>
          <p:cNvSpPr txBox="1"/>
          <p:nvPr/>
        </p:nvSpPr>
        <p:spPr>
          <a:xfrm>
            <a:off x="1331640" y="3068960"/>
            <a:ext cx="543739" cy="523220"/>
          </a:xfrm>
          <a:prstGeom prst="rect">
            <a:avLst/>
          </a:prstGeom>
          <a:noFill/>
        </p:spPr>
        <p:txBody>
          <a:bodyPr wrap="none" rtlCol="0">
            <a:spAutoFit/>
          </a:bodyPr>
          <a:lstStyle/>
          <a:p>
            <a:r>
              <a:rPr kumimoji="1" lang="ja-JP" altLang="en-US" sz="2800" dirty="0"/>
              <a:t>力</a:t>
            </a: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EF4B331-D557-389E-5E6A-0820A2119CA6}"/>
                  </a:ext>
                </a:extLst>
              </p:cNvPr>
              <p:cNvSpPr txBox="1"/>
              <p:nvPr/>
            </p:nvSpPr>
            <p:spPr>
              <a:xfrm>
                <a:off x="1907704" y="2708920"/>
                <a:ext cx="3495893" cy="11294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48</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13</m:t>
                              </m:r>
                            </m:sup>
                          </m:sSup>
                        </m:den>
                      </m:f>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24</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7</m:t>
                              </m:r>
                            </m:sup>
                          </m:sSup>
                        </m:den>
                      </m:f>
                    </m:oMath>
                  </m:oMathPara>
                </a14:m>
                <a:endParaRPr kumimoji="1" lang="ja-JP" altLang="en-US" sz="3600" dirty="0"/>
              </a:p>
            </p:txBody>
          </p:sp>
        </mc:Choice>
        <mc:Fallback xmlns="">
          <p:sp>
            <p:nvSpPr>
              <p:cNvPr id="10" name="テキスト ボックス 9">
                <a:extLst>
                  <a:ext uri="{FF2B5EF4-FFF2-40B4-BE49-F238E27FC236}">
                    <a16:creationId xmlns:a16="http://schemas.microsoft.com/office/drawing/2014/main" id="{AEF4B331-D557-389E-5E6A-0820A2119CA6}"/>
                  </a:ext>
                </a:extLst>
              </p:cNvPr>
              <p:cNvSpPr txBox="1">
                <a:spLocks noRot="1" noChangeAspect="1" noMove="1" noResize="1" noEditPoints="1" noAdjustHandles="1" noChangeArrowheads="1" noChangeShapeType="1" noTextEdit="1"/>
              </p:cNvSpPr>
              <p:nvPr/>
            </p:nvSpPr>
            <p:spPr>
              <a:xfrm>
                <a:off x="1907704" y="2708920"/>
                <a:ext cx="3495893" cy="112947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77CC8E8-1946-1103-A045-F63B3A06159E}"/>
                  </a:ext>
                </a:extLst>
              </p:cNvPr>
              <p:cNvSpPr txBox="1"/>
              <p:nvPr/>
            </p:nvSpPr>
            <p:spPr>
              <a:xfrm>
                <a:off x="2411760" y="3933056"/>
                <a:ext cx="3723968" cy="11294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𝐼</m:t>
                          </m:r>
                        </m:e>
                        <m:sub>
                          <m:r>
                            <a:rPr kumimoji="1" lang="en-US" altLang="ja-JP" sz="3600" b="0" i="1" smtClean="0">
                              <a:latin typeface="Cambria Math" panose="02040503050406030204" pitchFamily="18" charset="0"/>
                            </a:rPr>
                            <m:t>𝑥</m:t>
                          </m:r>
                        </m:sub>
                      </m:sSub>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m:rPr>
                              <m:sty m:val="p"/>
                            </m:rPr>
                            <a:rPr kumimoji="1" lang="en-US" altLang="ja-JP" sz="3600" b="0" i="0" smtClean="0">
                              <a:latin typeface="Cambria Math" panose="02040503050406030204" pitchFamily="18" charset="0"/>
                            </a:rPr>
                            <m:t>Δ</m:t>
                          </m:r>
                          <m:r>
                            <a:rPr kumimoji="1" lang="en-US" altLang="ja-JP" sz="3600" b="0" i="1" smtClean="0">
                              <a:latin typeface="Cambria Math" panose="02040503050406030204" pitchFamily="18" charset="0"/>
                            </a:rPr>
                            <m:t>𝑥</m:t>
                          </m:r>
                        </m:num>
                        <m:den>
                          <m:r>
                            <a:rPr kumimoji="1" lang="en-US" altLang="ja-JP" sz="3600" b="0" i="1" smtClean="0">
                              <a:latin typeface="Cambria Math" panose="02040503050406030204" pitchFamily="18" charset="0"/>
                            </a:rPr>
                            <m:t>𝑟</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𝑑𝑡</m:t>
                      </m:r>
                      <m:r>
                        <a:rPr kumimoji="1" lang="en-US" altLang="ja-JP" sz="3600" b="0" i="1" smtClean="0">
                          <a:latin typeface="Cambria Math" panose="02040503050406030204" pitchFamily="18" charset="0"/>
                        </a:rPr>
                        <m:t> </m:t>
                      </m:r>
                    </m:oMath>
                  </m:oMathPara>
                </a14:m>
                <a:endParaRPr kumimoji="1" lang="ja-JP" altLang="en-US" sz="3600" dirty="0"/>
              </a:p>
            </p:txBody>
          </p:sp>
        </mc:Choice>
        <mc:Fallback xmlns="">
          <p:sp>
            <p:nvSpPr>
              <p:cNvPr id="11" name="テキスト ボックス 10">
                <a:extLst>
                  <a:ext uri="{FF2B5EF4-FFF2-40B4-BE49-F238E27FC236}">
                    <a16:creationId xmlns:a16="http://schemas.microsoft.com/office/drawing/2014/main" id="{F77CC8E8-1946-1103-A045-F63B3A06159E}"/>
                  </a:ext>
                </a:extLst>
              </p:cNvPr>
              <p:cNvSpPr txBox="1">
                <a:spLocks noRot="1" noChangeAspect="1" noMove="1" noResize="1" noEditPoints="1" noAdjustHandles="1" noChangeArrowheads="1" noChangeShapeType="1" noTextEdit="1"/>
              </p:cNvSpPr>
              <p:nvPr/>
            </p:nvSpPr>
            <p:spPr>
              <a:xfrm>
                <a:off x="2411760" y="3933056"/>
                <a:ext cx="3723968" cy="1129476"/>
              </a:xfrm>
              <a:prstGeom prst="rect">
                <a:avLst/>
              </a:prstGeom>
              <a:blipFill>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3C3C2FE3-0B46-E385-E560-6B229A4419BA}"/>
              </a:ext>
            </a:extLst>
          </p:cNvPr>
          <p:cNvSpPr txBox="1"/>
          <p:nvPr/>
        </p:nvSpPr>
        <p:spPr>
          <a:xfrm>
            <a:off x="107504" y="4293096"/>
            <a:ext cx="2159566" cy="523220"/>
          </a:xfrm>
          <a:prstGeom prst="rect">
            <a:avLst/>
          </a:prstGeom>
          <a:noFill/>
        </p:spPr>
        <p:txBody>
          <a:bodyPr wrap="none" rtlCol="0">
            <a:spAutoFit/>
          </a:bodyPr>
          <a:lstStyle/>
          <a:p>
            <a:r>
              <a:rPr kumimoji="1" lang="en-US" altLang="ja-JP" sz="2800" dirty="0"/>
              <a:t>x</a:t>
            </a:r>
            <a:r>
              <a:rPr kumimoji="1" lang="ja-JP" altLang="en-US" sz="2800" dirty="0"/>
              <a:t>方向の力</a:t>
            </a:r>
            <a:r>
              <a:rPr lang="ja-JP" altLang="en-US" sz="2800" dirty="0"/>
              <a:t>積</a:t>
            </a:r>
            <a:endParaRPr kumimoji="1" lang="ja-JP" altLang="en-US" sz="2800"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1632C6A-2C63-7281-A165-A230D0590D7D}"/>
                  </a:ext>
                </a:extLst>
              </p:cNvPr>
              <p:cNvSpPr txBox="1"/>
              <p:nvPr/>
            </p:nvSpPr>
            <p:spPr>
              <a:xfrm>
                <a:off x="2987824" y="4941168"/>
                <a:ext cx="4178323" cy="13371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48</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14</m:t>
                                  </m:r>
                                </m:sup>
                              </m:sSup>
                            </m:den>
                          </m:f>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24</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8</m:t>
                                  </m:r>
                                </m:sup>
                              </m:sSup>
                            </m:den>
                          </m:f>
                        </m:e>
                      </m:d>
                      <m:r>
                        <m:rPr>
                          <m:sty m:val="p"/>
                        </m:rPr>
                        <a:rPr kumimoji="1" lang="en-US" altLang="ja-JP" sz="3600" b="0" i="0" smtClean="0">
                          <a:latin typeface="Cambria Math" panose="02040503050406030204" pitchFamily="18" charset="0"/>
                        </a:rPr>
                        <m:t>Δ</m:t>
                      </m:r>
                      <m:r>
                        <a:rPr kumimoji="1" lang="en-US" altLang="ja-JP" sz="3600" b="0" i="1" smtClean="0">
                          <a:latin typeface="Cambria Math" panose="02040503050406030204" pitchFamily="18" charset="0"/>
                        </a:rPr>
                        <m:t>𝑥𝑑𝑡</m:t>
                      </m:r>
                      <m:r>
                        <a:rPr kumimoji="1" lang="en-US" altLang="ja-JP" sz="3600" b="0" i="1" smtClean="0">
                          <a:latin typeface="Cambria Math" panose="02040503050406030204" pitchFamily="18" charset="0"/>
                        </a:rPr>
                        <m:t> </m:t>
                      </m:r>
                    </m:oMath>
                  </m:oMathPara>
                </a14:m>
                <a:endParaRPr kumimoji="1" lang="ja-JP" altLang="en-US" sz="3600" dirty="0"/>
              </a:p>
            </p:txBody>
          </p:sp>
        </mc:Choice>
        <mc:Fallback xmlns="">
          <p:sp>
            <p:nvSpPr>
              <p:cNvPr id="13" name="テキスト ボックス 12">
                <a:extLst>
                  <a:ext uri="{FF2B5EF4-FFF2-40B4-BE49-F238E27FC236}">
                    <a16:creationId xmlns:a16="http://schemas.microsoft.com/office/drawing/2014/main" id="{F1632C6A-2C63-7281-A165-A230D0590D7D}"/>
                  </a:ext>
                </a:extLst>
              </p:cNvPr>
              <p:cNvSpPr txBox="1">
                <a:spLocks noRot="1" noChangeAspect="1" noMove="1" noResize="1" noEditPoints="1" noAdjustHandles="1" noChangeArrowheads="1" noChangeShapeType="1" noTextEdit="1"/>
              </p:cNvSpPr>
              <p:nvPr/>
            </p:nvSpPr>
            <p:spPr>
              <a:xfrm>
                <a:off x="2987824" y="4941168"/>
                <a:ext cx="4178323" cy="1337161"/>
              </a:xfrm>
              <a:prstGeom prst="rect">
                <a:avLst/>
              </a:prstGeom>
              <a:blipFill>
                <a:blip r:embed="rId6"/>
                <a:stretch>
                  <a:fillRect/>
                </a:stretch>
              </a:blipFill>
            </p:spPr>
            <p:txBody>
              <a:bodyPr/>
              <a:lstStyle/>
              <a:p>
                <a:r>
                  <a:rPr lang="ja-JP" altLang="en-US">
                    <a:noFill/>
                  </a:rPr>
                  <a:t> </a:t>
                </a:r>
              </a:p>
            </p:txBody>
          </p:sp>
        </mc:Fallback>
      </mc:AlternateContent>
      <p:sp>
        <p:nvSpPr>
          <p:cNvPr id="15" name="楕円 14">
            <a:extLst>
              <a:ext uri="{FF2B5EF4-FFF2-40B4-BE49-F238E27FC236}">
                <a16:creationId xmlns:a16="http://schemas.microsoft.com/office/drawing/2014/main" id="{004273A6-4F90-68EC-AAAC-286D62B2DCCF}"/>
              </a:ext>
            </a:extLst>
          </p:cNvPr>
          <p:cNvSpPr/>
          <p:nvPr/>
        </p:nvSpPr>
        <p:spPr>
          <a:xfrm>
            <a:off x="6588225" y="4005064"/>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2697557-6B71-D135-D765-01E5449EAAC6}"/>
              </a:ext>
            </a:extLst>
          </p:cNvPr>
          <p:cNvCxnSpPr>
            <a:cxnSpLocks/>
          </p:cNvCxnSpPr>
          <p:nvPr/>
        </p:nvCxnSpPr>
        <p:spPr>
          <a:xfrm flipV="1">
            <a:off x="6732240" y="2708920"/>
            <a:ext cx="2160240" cy="144016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FD869C39-A604-CBA0-3477-A9C305ED99C8}"/>
                  </a:ext>
                </a:extLst>
              </p:cNvPr>
              <p:cNvSpPr txBox="1"/>
              <p:nvPr/>
            </p:nvSpPr>
            <p:spPr>
              <a:xfrm>
                <a:off x="7668344" y="2780928"/>
                <a:ext cx="5030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dirty="0"/>
              </a:p>
            </p:txBody>
          </p:sp>
        </mc:Choice>
        <mc:Fallback xmlns="">
          <p:sp>
            <p:nvSpPr>
              <p:cNvPr id="18" name="テキスト ボックス 17">
                <a:extLst>
                  <a:ext uri="{FF2B5EF4-FFF2-40B4-BE49-F238E27FC236}">
                    <a16:creationId xmlns:a16="http://schemas.microsoft.com/office/drawing/2014/main" id="{FD869C39-A604-CBA0-3477-A9C305ED99C8}"/>
                  </a:ext>
                </a:extLst>
              </p:cNvPr>
              <p:cNvSpPr txBox="1">
                <a:spLocks noRot="1" noChangeAspect="1" noMove="1" noResize="1" noEditPoints="1" noAdjustHandles="1" noChangeArrowheads="1" noChangeShapeType="1" noTextEdit="1"/>
              </p:cNvSpPr>
              <p:nvPr/>
            </p:nvSpPr>
            <p:spPr>
              <a:xfrm>
                <a:off x="7668344" y="2780928"/>
                <a:ext cx="503086" cy="584775"/>
              </a:xfrm>
              <a:prstGeom prst="rect">
                <a:avLst/>
              </a:prstGeom>
              <a:blipFill>
                <a:blip r:embed="rId7"/>
                <a:stretch>
                  <a:fillRect/>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B130114-B4C8-B707-97C9-886D27700B4F}"/>
              </a:ext>
            </a:extLst>
          </p:cNvPr>
          <p:cNvCxnSpPr>
            <a:cxnSpLocks/>
          </p:cNvCxnSpPr>
          <p:nvPr/>
        </p:nvCxnSpPr>
        <p:spPr>
          <a:xfrm flipV="1">
            <a:off x="6732240" y="4149080"/>
            <a:ext cx="2124188" cy="532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A0A59B3-080F-2679-67C6-D45EBF981E8F}"/>
                  </a:ext>
                </a:extLst>
              </p:cNvPr>
              <p:cNvSpPr txBox="1"/>
              <p:nvPr/>
            </p:nvSpPr>
            <p:spPr>
              <a:xfrm>
                <a:off x="7452320" y="4221088"/>
                <a:ext cx="7741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0" smtClean="0">
                          <a:latin typeface="Cambria Math" panose="02040503050406030204" pitchFamily="18" charset="0"/>
                        </a:rPr>
                        <m:t>Δ</m:t>
                      </m:r>
                      <m:r>
                        <a:rPr kumimoji="1" lang="en-US" altLang="ja-JP" sz="3200" b="0" i="1" smtClean="0">
                          <a:latin typeface="Cambria Math" panose="02040503050406030204" pitchFamily="18" charset="0"/>
                        </a:rPr>
                        <m:t>𝑥</m:t>
                      </m:r>
                    </m:oMath>
                  </m:oMathPara>
                </a14:m>
                <a:endParaRPr kumimoji="1" lang="ja-JP" altLang="en-US" sz="3200" dirty="0"/>
              </a:p>
            </p:txBody>
          </p:sp>
        </mc:Choice>
        <mc:Fallback xmlns="">
          <p:sp>
            <p:nvSpPr>
              <p:cNvPr id="20" name="テキスト ボックス 19">
                <a:extLst>
                  <a:ext uri="{FF2B5EF4-FFF2-40B4-BE49-F238E27FC236}">
                    <a16:creationId xmlns:a16="http://schemas.microsoft.com/office/drawing/2014/main" id="{6A0A59B3-080F-2679-67C6-D45EBF981E8F}"/>
                  </a:ext>
                </a:extLst>
              </p:cNvPr>
              <p:cNvSpPr txBox="1">
                <a:spLocks noRot="1" noChangeAspect="1" noMove="1" noResize="1" noEditPoints="1" noAdjustHandles="1" noChangeArrowheads="1" noChangeShapeType="1" noTextEdit="1"/>
              </p:cNvSpPr>
              <p:nvPr/>
            </p:nvSpPr>
            <p:spPr>
              <a:xfrm>
                <a:off x="7452320" y="4221088"/>
                <a:ext cx="774186" cy="584775"/>
              </a:xfrm>
              <a:prstGeom prst="rect">
                <a:avLst/>
              </a:prstGeom>
              <a:blipFill>
                <a:blip r:embed="rId8"/>
                <a:stretch>
                  <a:fillRect/>
                </a:stretch>
              </a:blipFill>
            </p:spPr>
            <p:txBody>
              <a:bodyPr/>
              <a:lstStyle/>
              <a:p>
                <a:r>
                  <a:rPr lang="ja-JP" altLang="en-US">
                    <a:noFill/>
                  </a:rPr>
                  <a:t> </a:t>
                </a:r>
              </a:p>
            </p:txBody>
          </p:sp>
        </mc:Fallback>
      </mc:AlternateContent>
      <p:cxnSp>
        <p:nvCxnSpPr>
          <p:cNvPr id="21" name="直線矢印コネクタ 20">
            <a:extLst>
              <a:ext uri="{FF2B5EF4-FFF2-40B4-BE49-F238E27FC236}">
                <a16:creationId xmlns:a16="http://schemas.microsoft.com/office/drawing/2014/main" id="{A41D6754-F979-1C0F-28C9-27267DC21718}"/>
              </a:ext>
            </a:extLst>
          </p:cNvPr>
          <p:cNvCxnSpPr>
            <a:cxnSpLocks/>
          </p:cNvCxnSpPr>
          <p:nvPr/>
        </p:nvCxnSpPr>
        <p:spPr>
          <a:xfrm flipV="1">
            <a:off x="6732240" y="2708920"/>
            <a:ext cx="0" cy="144016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EED7FEDE-CAD7-CC9E-96EA-E94CBE8C067B}"/>
                  </a:ext>
                </a:extLst>
              </p:cNvPr>
              <p:cNvSpPr txBox="1"/>
              <p:nvPr/>
            </p:nvSpPr>
            <p:spPr>
              <a:xfrm>
                <a:off x="6084168" y="3140968"/>
                <a:ext cx="75052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0" smtClean="0">
                          <a:latin typeface="Cambria Math" panose="02040503050406030204" pitchFamily="18" charset="0"/>
                        </a:rPr>
                        <m:t>Δ</m:t>
                      </m:r>
                      <m:r>
                        <m:rPr>
                          <m:sty m:val="p"/>
                        </m:rPr>
                        <a:rPr lang="en-US" altLang="ja-JP" sz="3200" b="0" i="0" smtClean="0">
                          <a:latin typeface="Cambria Math" panose="02040503050406030204" pitchFamily="18" charset="0"/>
                        </a:rPr>
                        <m:t>y</m:t>
                      </m:r>
                    </m:oMath>
                  </m:oMathPara>
                </a14:m>
                <a:endParaRPr kumimoji="1" lang="ja-JP" altLang="en-US" sz="3200" dirty="0"/>
              </a:p>
            </p:txBody>
          </p:sp>
        </mc:Choice>
        <mc:Fallback xmlns="">
          <p:sp>
            <p:nvSpPr>
              <p:cNvPr id="24" name="テキスト ボックス 23">
                <a:extLst>
                  <a:ext uri="{FF2B5EF4-FFF2-40B4-BE49-F238E27FC236}">
                    <a16:creationId xmlns:a16="http://schemas.microsoft.com/office/drawing/2014/main" id="{EED7FEDE-CAD7-CC9E-96EA-E94CBE8C067B}"/>
                  </a:ext>
                </a:extLst>
              </p:cNvPr>
              <p:cNvSpPr txBox="1">
                <a:spLocks noRot="1" noChangeAspect="1" noMove="1" noResize="1" noEditPoints="1" noAdjustHandles="1" noChangeArrowheads="1" noChangeShapeType="1" noTextEdit="1"/>
              </p:cNvSpPr>
              <p:nvPr/>
            </p:nvSpPr>
            <p:spPr>
              <a:xfrm>
                <a:off x="6084168" y="3140968"/>
                <a:ext cx="750526" cy="584775"/>
              </a:xfrm>
              <a:prstGeom prst="rect">
                <a:avLst/>
              </a:prstGeom>
              <a:blipFill>
                <a:blip r:embed="rId9"/>
                <a:stretch>
                  <a:fillRect/>
                </a:stretch>
              </a:blipFill>
            </p:spPr>
            <p:txBody>
              <a:bodyPr/>
              <a:lstStyle/>
              <a:p>
                <a:r>
                  <a:rPr lang="ja-JP" altLang="en-US">
                    <a:noFill/>
                  </a:rPr>
                  <a:t> </a:t>
                </a:r>
              </a:p>
            </p:txBody>
          </p:sp>
        </mc:Fallback>
      </mc:AlternateContent>
      <p:sp>
        <p:nvSpPr>
          <p:cNvPr id="26" name="四角形: 角を丸くする 25">
            <a:extLst>
              <a:ext uri="{FF2B5EF4-FFF2-40B4-BE49-F238E27FC236}">
                <a16:creationId xmlns:a16="http://schemas.microsoft.com/office/drawing/2014/main" id="{9FA35848-0DBB-3F10-104F-51C2CBD3467B}"/>
              </a:ext>
            </a:extLst>
          </p:cNvPr>
          <p:cNvSpPr/>
          <p:nvPr/>
        </p:nvSpPr>
        <p:spPr>
          <a:xfrm>
            <a:off x="3851920" y="5661248"/>
            <a:ext cx="720080" cy="57606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E4DEED8D-8EA0-6285-30B5-20D656717037}"/>
              </a:ext>
            </a:extLst>
          </p:cNvPr>
          <p:cNvSpPr/>
          <p:nvPr/>
        </p:nvSpPr>
        <p:spPr>
          <a:xfrm>
            <a:off x="4932040" y="5661248"/>
            <a:ext cx="720080" cy="57606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B4D00814-E903-EDD0-6073-AE30D46BC189}"/>
              </a:ext>
            </a:extLst>
          </p:cNvPr>
          <p:cNvSpPr txBox="1"/>
          <p:nvPr/>
        </p:nvSpPr>
        <p:spPr>
          <a:xfrm>
            <a:off x="1331640" y="6383009"/>
            <a:ext cx="5416868" cy="461665"/>
          </a:xfrm>
          <a:prstGeom prst="rect">
            <a:avLst/>
          </a:prstGeom>
          <a:noFill/>
        </p:spPr>
        <p:txBody>
          <a:bodyPr wrap="none" rtlCol="0">
            <a:spAutoFit/>
          </a:bodyPr>
          <a:lstStyle/>
          <a:p>
            <a:r>
              <a:rPr lang="ja-JP" altLang="en-US" sz="2400"/>
              <a:t>力積が距離の偶数次のみで記述できる</a:t>
            </a:r>
            <a:endParaRPr kumimoji="1" lang="ja-JP" altLang="en-US" sz="2400"/>
          </a:p>
        </p:txBody>
      </p:sp>
    </p:spTree>
    <p:extLst>
      <p:ext uri="{BB962C8B-B14F-4D97-AF65-F5344CB8AC3E}">
        <p14:creationId xmlns:p14="http://schemas.microsoft.com/office/powerpoint/2010/main" val="641972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13BEA2B-AB28-8E47-AD07-429713BC64AB}"/>
              </a:ext>
            </a:extLst>
          </p:cNvPr>
          <p:cNvSpPr>
            <a:spLocks noGrp="1"/>
          </p:cNvSpPr>
          <p:nvPr>
            <p:ph type="body" sz="quarter" idx="10"/>
          </p:nvPr>
        </p:nvSpPr>
        <p:spPr/>
        <p:txBody>
          <a:bodyPr/>
          <a:lstStyle/>
          <a:p>
            <a:r>
              <a:rPr kumimoji="1" lang="en-US" altLang="ja-JP" sz="4000"/>
              <a:t>Lennard-Jones</a:t>
            </a:r>
            <a:r>
              <a:rPr kumimoji="1" lang="ja-JP" altLang="en-US" sz="4000"/>
              <a:t>ポテンシャル</a:t>
            </a:r>
          </a:p>
        </p:txBody>
      </p:sp>
      <p:pic>
        <p:nvPicPr>
          <p:cNvPr id="3" name="図 2" descr="グラフ, 折れ線グラフ&#10;&#10;自動的に生成された説明">
            <a:extLst>
              <a:ext uri="{FF2B5EF4-FFF2-40B4-BE49-F238E27FC236}">
                <a16:creationId xmlns:a16="http://schemas.microsoft.com/office/drawing/2014/main" id="{A32C0A54-7E09-24F8-FD66-208AAB661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639" y="1268760"/>
            <a:ext cx="4344483" cy="3258362"/>
          </a:xfrm>
          <a:prstGeom prst="rect">
            <a:avLst/>
          </a:prstGeom>
        </p:spPr>
      </p:pic>
      <p:sp>
        <p:nvSpPr>
          <p:cNvPr id="4" name="テキスト ボックス 3">
            <a:extLst>
              <a:ext uri="{FF2B5EF4-FFF2-40B4-BE49-F238E27FC236}">
                <a16:creationId xmlns:a16="http://schemas.microsoft.com/office/drawing/2014/main" id="{2003D398-6BED-58B9-80EE-E203701F8E02}"/>
              </a:ext>
            </a:extLst>
          </p:cNvPr>
          <p:cNvSpPr txBox="1"/>
          <p:nvPr/>
        </p:nvSpPr>
        <p:spPr>
          <a:xfrm>
            <a:off x="4966127" y="2132856"/>
            <a:ext cx="4185761" cy="1569660"/>
          </a:xfrm>
          <a:prstGeom prst="rect">
            <a:avLst/>
          </a:prstGeom>
          <a:noFill/>
        </p:spPr>
        <p:txBody>
          <a:bodyPr wrap="none" rtlCol="0">
            <a:spAutoFit/>
          </a:bodyPr>
          <a:lstStyle/>
          <a:p>
            <a:r>
              <a:rPr kumimoji="1" lang="ja-JP" altLang="en-US" sz="2400"/>
              <a:t>貴ガスの相互作用をモデル化</a:t>
            </a:r>
            <a:endParaRPr kumimoji="1" lang="en-US" altLang="ja-JP" sz="2400"/>
          </a:p>
          <a:p>
            <a:pPr marL="285750" indent="-285750">
              <a:buFont typeface="Arial" panose="020B0604020202020204" pitchFamily="34" charset="0"/>
              <a:buChar char="•"/>
            </a:pPr>
            <a:r>
              <a:rPr lang="ja-JP" altLang="en-US" sz="2400"/>
              <a:t>近距離で斥力</a:t>
            </a:r>
            <a:endParaRPr lang="en-US" altLang="ja-JP" sz="2400"/>
          </a:p>
          <a:p>
            <a:pPr marL="285750" indent="-285750">
              <a:buFont typeface="Arial" panose="020B0604020202020204" pitchFamily="34" charset="0"/>
              <a:buChar char="•"/>
            </a:pPr>
            <a:r>
              <a:rPr kumimoji="1" lang="ja-JP" altLang="en-US" sz="2400"/>
              <a:t>中距離で引力</a:t>
            </a:r>
            <a:endParaRPr kumimoji="1" lang="en-US" altLang="ja-JP" sz="2400"/>
          </a:p>
          <a:p>
            <a:pPr marL="285750" indent="-285750">
              <a:buFont typeface="Arial" panose="020B0604020202020204" pitchFamily="34" charset="0"/>
              <a:buChar char="•"/>
            </a:pPr>
            <a:r>
              <a:rPr lang="ja-JP" altLang="en-US" sz="2400">
                <a:solidFill>
                  <a:srgbClr val="FF0000"/>
                </a:solidFill>
              </a:rPr>
              <a:t>遠距離で相互作用無し</a:t>
            </a:r>
            <a:endParaRPr kumimoji="1" lang="ja-JP" altLang="en-US" sz="2400">
              <a:solidFill>
                <a:srgbClr val="FF0000"/>
              </a:solidFill>
            </a:endParaRPr>
          </a:p>
        </p:txBody>
      </p:sp>
      <p:sp>
        <p:nvSpPr>
          <p:cNvPr id="5" name="テキスト ボックス 4">
            <a:extLst>
              <a:ext uri="{FF2B5EF4-FFF2-40B4-BE49-F238E27FC236}">
                <a16:creationId xmlns:a16="http://schemas.microsoft.com/office/drawing/2014/main" id="{2672965F-7240-C3DC-BF98-6EFD630A3FD4}"/>
              </a:ext>
            </a:extLst>
          </p:cNvPr>
          <p:cNvSpPr txBox="1"/>
          <p:nvPr/>
        </p:nvSpPr>
        <p:spPr>
          <a:xfrm>
            <a:off x="611560" y="4797152"/>
            <a:ext cx="7725192" cy="1384995"/>
          </a:xfrm>
          <a:prstGeom prst="rect">
            <a:avLst/>
          </a:prstGeom>
          <a:noFill/>
        </p:spPr>
        <p:txBody>
          <a:bodyPr wrap="none" rtlCol="0">
            <a:spAutoFit/>
          </a:bodyPr>
          <a:lstStyle/>
          <a:p>
            <a:r>
              <a:rPr lang="ja-JP" altLang="en-US" sz="2800"/>
              <a:t>原子は</a:t>
            </a:r>
            <a:r>
              <a:rPr kumimoji="1" lang="ja-JP" altLang="en-US" sz="2800"/>
              <a:t>遠距離で相互作用しない</a:t>
            </a:r>
            <a:endParaRPr kumimoji="1" lang="en-US" altLang="ja-JP" sz="2800"/>
          </a:p>
          <a:p>
            <a:r>
              <a:rPr kumimoji="1" lang="ja-JP" altLang="en-US" sz="2800"/>
              <a:t>カットオフ距離を設定し、それ以遠は無視</a:t>
            </a:r>
            <a:endParaRPr kumimoji="1" lang="en-US" altLang="ja-JP" sz="2800"/>
          </a:p>
          <a:p>
            <a:r>
              <a:rPr kumimoji="1" lang="ja-JP" altLang="en-US" sz="2800"/>
              <a:t>カットオフ距離内の原子ペアのみ力を計算する</a:t>
            </a:r>
          </a:p>
        </p:txBody>
      </p:sp>
    </p:spTree>
    <p:extLst>
      <p:ext uri="{BB962C8B-B14F-4D97-AF65-F5344CB8AC3E}">
        <p14:creationId xmlns:p14="http://schemas.microsoft.com/office/powerpoint/2010/main" val="2870320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765B7AB-0872-06B5-29EA-9B7BD8375A14}"/>
              </a:ext>
            </a:extLst>
          </p:cNvPr>
          <p:cNvSpPr>
            <a:spLocks noGrp="1"/>
          </p:cNvSpPr>
          <p:nvPr>
            <p:ph type="body" sz="quarter" idx="10"/>
          </p:nvPr>
        </p:nvSpPr>
        <p:spPr/>
        <p:txBody>
          <a:bodyPr/>
          <a:lstStyle/>
          <a:p>
            <a:r>
              <a:rPr kumimoji="1" lang="ja-JP" altLang="en-US"/>
              <a:t>相互作用ペア探索</a:t>
            </a:r>
          </a:p>
        </p:txBody>
      </p:sp>
      <p:sp>
        <p:nvSpPr>
          <p:cNvPr id="3" name="楕円 2">
            <a:extLst>
              <a:ext uri="{FF2B5EF4-FFF2-40B4-BE49-F238E27FC236}">
                <a16:creationId xmlns:a16="http://schemas.microsoft.com/office/drawing/2014/main" id="{A0CDC3E2-4877-B1A7-EA29-B9C6EB62912E}"/>
              </a:ext>
            </a:extLst>
          </p:cNvPr>
          <p:cNvSpPr/>
          <p:nvPr/>
        </p:nvSpPr>
        <p:spPr>
          <a:xfrm>
            <a:off x="2555776" y="1772816"/>
            <a:ext cx="3600400" cy="3600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366AD61-41CF-AF4F-8A5D-1F473DD8B471}"/>
              </a:ext>
            </a:extLst>
          </p:cNvPr>
          <p:cNvSpPr/>
          <p:nvPr/>
        </p:nvSpPr>
        <p:spPr>
          <a:xfrm>
            <a:off x="3995936" y="3212976"/>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430FB6FF-7FC5-057B-8A06-A03246E31DFB}"/>
              </a:ext>
            </a:extLst>
          </p:cNvPr>
          <p:cNvSpPr/>
          <p:nvPr/>
        </p:nvSpPr>
        <p:spPr>
          <a:xfrm>
            <a:off x="4355976" y="213285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579B62E-80C6-691F-53EA-5F471B6F0017}"/>
              </a:ext>
            </a:extLst>
          </p:cNvPr>
          <p:cNvSpPr/>
          <p:nvPr/>
        </p:nvSpPr>
        <p:spPr>
          <a:xfrm>
            <a:off x="3203848" y="24208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7811493C-BB80-81CC-B9FC-0216BD5326FC}"/>
              </a:ext>
            </a:extLst>
          </p:cNvPr>
          <p:cNvSpPr/>
          <p:nvPr/>
        </p:nvSpPr>
        <p:spPr>
          <a:xfrm>
            <a:off x="5004048"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67D3C62-E37F-F779-B674-9D35F054B82B}"/>
              </a:ext>
            </a:extLst>
          </p:cNvPr>
          <p:cNvSpPr/>
          <p:nvPr/>
        </p:nvSpPr>
        <p:spPr>
          <a:xfrm>
            <a:off x="3779912" y="429309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96398E1-DE9C-14E0-6BC9-5A6149660AAF}"/>
              </a:ext>
            </a:extLst>
          </p:cNvPr>
          <p:cNvSpPr/>
          <p:nvPr/>
        </p:nvSpPr>
        <p:spPr>
          <a:xfrm>
            <a:off x="2987824" y="364502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3BEE561-4164-6A40-DE0D-9EF5240E80D3}"/>
              </a:ext>
            </a:extLst>
          </p:cNvPr>
          <p:cNvSpPr/>
          <p:nvPr/>
        </p:nvSpPr>
        <p:spPr>
          <a:xfrm>
            <a:off x="2339752" y="1556792"/>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7CDBB347-9308-3A98-ADEE-095E0482CCC5}"/>
              </a:ext>
            </a:extLst>
          </p:cNvPr>
          <p:cNvSpPr/>
          <p:nvPr/>
        </p:nvSpPr>
        <p:spPr>
          <a:xfrm>
            <a:off x="4788024" y="1124744"/>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BF3F65E-47E6-2786-004A-6396B0195C91}"/>
              </a:ext>
            </a:extLst>
          </p:cNvPr>
          <p:cNvSpPr/>
          <p:nvPr/>
        </p:nvSpPr>
        <p:spPr>
          <a:xfrm>
            <a:off x="5940152" y="1772816"/>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D98E26F2-7307-0053-CBB4-2CFEA33E4A20}"/>
              </a:ext>
            </a:extLst>
          </p:cNvPr>
          <p:cNvSpPr/>
          <p:nvPr/>
        </p:nvSpPr>
        <p:spPr>
          <a:xfrm>
            <a:off x="1691680" y="3068960"/>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086C32C8-7836-0A3B-6E69-51CC5049B8BA}"/>
              </a:ext>
            </a:extLst>
          </p:cNvPr>
          <p:cNvSpPr/>
          <p:nvPr/>
        </p:nvSpPr>
        <p:spPr>
          <a:xfrm>
            <a:off x="2051720" y="4653136"/>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87820DD7-6EBE-62E0-C924-6713A7953922}"/>
              </a:ext>
            </a:extLst>
          </p:cNvPr>
          <p:cNvSpPr/>
          <p:nvPr/>
        </p:nvSpPr>
        <p:spPr>
          <a:xfrm>
            <a:off x="6228184" y="3140968"/>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DFA35070-EB58-C249-E195-67CF443425BE}"/>
              </a:ext>
            </a:extLst>
          </p:cNvPr>
          <p:cNvSpPr/>
          <p:nvPr/>
        </p:nvSpPr>
        <p:spPr>
          <a:xfrm>
            <a:off x="5796136" y="4653136"/>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E0385531-08D6-EBFC-E532-774E009B2B8E}"/>
              </a:ext>
            </a:extLst>
          </p:cNvPr>
          <p:cNvCxnSpPr>
            <a:endCxn id="3" idx="6"/>
          </p:cNvCxnSpPr>
          <p:nvPr/>
        </p:nvCxnSpPr>
        <p:spPr>
          <a:xfrm>
            <a:off x="4355976" y="3573016"/>
            <a:ext cx="18002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0F38C656-897D-2ADE-B5C2-53D81EADF146}"/>
              </a:ext>
            </a:extLst>
          </p:cNvPr>
          <p:cNvSpPr txBox="1"/>
          <p:nvPr/>
        </p:nvSpPr>
        <p:spPr>
          <a:xfrm>
            <a:off x="4572000" y="3140968"/>
            <a:ext cx="1441420" cy="307777"/>
          </a:xfrm>
          <a:prstGeom prst="rect">
            <a:avLst/>
          </a:prstGeom>
          <a:noFill/>
        </p:spPr>
        <p:txBody>
          <a:bodyPr wrap="none" rtlCol="0">
            <a:spAutoFit/>
          </a:bodyPr>
          <a:lstStyle/>
          <a:p>
            <a:r>
              <a:rPr kumimoji="1" lang="ja-JP" altLang="en-US" sz="1400"/>
              <a:t>カットオフ距離</a:t>
            </a:r>
          </a:p>
        </p:txBody>
      </p:sp>
      <p:sp>
        <p:nvSpPr>
          <p:cNvPr id="21" name="テキスト ボックス 20">
            <a:extLst>
              <a:ext uri="{FF2B5EF4-FFF2-40B4-BE49-F238E27FC236}">
                <a16:creationId xmlns:a16="http://schemas.microsoft.com/office/drawing/2014/main" id="{6D1A01A9-A901-BFA2-8C9B-962D5D36AC69}"/>
              </a:ext>
            </a:extLst>
          </p:cNvPr>
          <p:cNvSpPr txBox="1"/>
          <p:nvPr/>
        </p:nvSpPr>
        <p:spPr>
          <a:xfrm>
            <a:off x="827584" y="5805264"/>
            <a:ext cx="7704856" cy="954107"/>
          </a:xfrm>
          <a:prstGeom prst="rect">
            <a:avLst/>
          </a:prstGeom>
          <a:noFill/>
        </p:spPr>
        <p:txBody>
          <a:bodyPr wrap="square" rtlCol="0">
            <a:spAutoFit/>
          </a:bodyPr>
          <a:lstStyle/>
          <a:p>
            <a:r>
              <a:rPr kumimoji="1" lang="ja-JP" altLang="en-US" sz="2800"/>
              <a:t>注目する原子から見て</a:t>
            </a:r>
            <a:r>
              <a:rPr lang="ja-JP" altLang="en-US" sz="2800"/>
              <a:t>カットオフ距離内にいる原子番号のリストを作りたい</a:t>
            </a:r>
            <a:endParaRPr lang="en-US" altLang="ja-JP" sz="2800"/>
          </a:p>
        </p:txBody>
      </p:sp>
    </p:spTree>
    <p:extLst>
      <p:ext uri="{BB962C8B-B14F-4D97-AF65-F5344CB8AC3E}">
        <p14:creationId xmlns:p14="http://schemas.microsoft.com/office/powerpoint/2010/main" val="1005631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472924-5478-5E8E-1E8C-57B9F464A0FF}"/>
              </a:ext>
            </a:extLst>
          </p:cNvPr>
          <p:cNvSpPr>
            <a:spLocks noGrp="1"/>
          </p:cNvSpPr>
          <p:nvPr>
            <p:ph type="body" sz="quarter" idx="10"/>
          </p:nvPr>
        </p:nvSpPr>
        <p:spPr/>
        <p:txBody>
          <a:bodyPr/>
          <a:lstStyle/>
          <a:p>
            <a:r>
              <a:rPr kumimoji="1" lang="ja-JP" altLang="en-US"/>
              <a:t>相互作用ペア探索</a:t>
            </a:r>
          </a:p>
        </p:txBody>
      </p:sp>
      <p:sp>
        <p:nvSpPr>
          <p:cNvPr id="4" name="テキスト ボックス 3">
            <a:extLst>
              <a:ext uri="{FF2B5EF4-FFF2-40B4-BE49-F238E27FC236}">
                <a16:creationId xmlns:a16="http://schemas.microsoft.com/office/drawing/2014/main" id="{247456FA-E0C4-7F5F-D903-1C57B9C9DF79}"/>
              </a:ext>
            </a:extLst>
          </p:cNvPr>
          <p:cNvSpPr txBox="1"/>
          <p:nvPr/>
        </p:nvSpPr>
        <p:spPr>
          <a:xfrm>
            <a:off x="611560" y="2204864"/>
            <a:ext cx="5112568" cy="2554545"/>
          </a:xfrm>
          <a:prstGeom prst="rect">
            <a:avLst/>
          </a:prstGeom>
          <a:noFill/>
          <a:ln>
            <a:solidFill>
              <a:schemeClr val="tx1"/>
            </a:solidFill>
          </a:ln>
        </p:spPr>
        <p:txBody>
          <a:bodyPr wrap="square">
            <a:spAutoFit/>
          </a:bodyPr>
          <a:lstStyle/>
          <a:p>
            <a:r>
              <a:rPr lang="en-US" altLang="ja-JP" sz="2000" b="0">
                <a:solidFill>
                  <a:srgbClr val="0991B6"/>
                </a:solidFill>
                <a:effectLst/>
                <a:latin typeface="Consolas" panose="020B0609020204030204" pitchFamily="49" charset="0"/>
              </a:rPr>
              <a:t>for</a:t>
            </a:r>
            <a:r>
              <a:rPr lang="en-US" altLang="ja-JP" sz="2000" b="0">
                <a:solidFill>
                  <a:srgbClr val="236EBF"/>
                </a:solidFill>
                <a:effectLst/>
                <a:latin typeface="Consolas" panose="020B0609020204030204" pitchFamily="49" charset="0"/>
              </a:rPr>
              <a:t> i </a:t>
            </a:r>
            <a:r>
              <a:rPr lang="en-US" altLang="ja-JP" sz="2000" b="0">
                <a:solidFill>
                  <a:srgbClr val="0991B6"/>
                </a:solidFill>
                <a:effectLst/>
                <a:latin typeface="Consolas" panose="020B0609020204030204" pitchFamily="49" charset="0"/>
              </a:rPr>
              <a:t>in</a:t>
            </a:r>
            <a:r>
              <a:rPr lang="en-US" altLang="ja-JP" sz="2000" b="0">
                <a:solidFill>
                  <a:srgbClr val="236EBF"/>
                </a:solidFill>
                <a:effectLst/>
                <a:latin typeface="Consolas" panose="020B0609020204030204" pitchFamily="49" charset="0"/>
              </a:rPr>
              <a:t> </a:t>
            </a:r>
            <a:r>
              <a:rPr lang="en-US" altLang="ja-JP" sz="2000" b="0">
                <a:solidFill>
                  <a:srgbClr val="08134A"/>
                </a:solidFill>
                <a:effectLst/>
                <a:latin typeface="Consolas" panose="020B0609020204030204" pitchFamily="49" charset="0"/>
              </a:rPr>
              <a:t>range</a:t>
            </a:r>
            <a:r>
              <a:rPr lang="en-US" altLang="ja-JP" sz="2000" b="0">
                <a:solidFill>
                  <a:srgbClr val="236EBF"/>
                </a:solidFill>
                <a:effectLst/>
                <a:latin typeface="Consolas" panose="020B0609020204030204" pitchFamily="49" charset="0"/>
              </a:rPr>
              <a:t>(N</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1</a:t>
            </a:r>
            <a:r>
              <a:rPr lang="en-US" altLang="ja-JP" sz="2000" b="0">
                <a:solidFill>
                  <a:srgbClr val="236EBF"/>
                </a:solidFill>
                <a:effectLst/>
                <a:latin typeface="Consolas" panose="020B0609020204030204" pitchFamily="49" charset="0"/>
              </a:rPr>
              <a:t>):</a:t>
            </a:r>
          </a:p>
          <a:p>
            <a:r>
              <a:rPr lang="en-US" altLang="ja-JP" sz="2000" b="0">
                <a:solidFill>
                  <a:srgbClr val="236EBF"/>
                </a:solidFill>
                <a:effectLst/>
                <a:latin typeface="Consolas" panose="020B0609020204030204" pitchFamily="49" charset="0"/>
              </a:rPr>
              <a:t>    </a:t>
            </a:r>
            <a:r>
              <a:rPr lang="en-US" altLang="ja-JP" sz="2000" b="0">
                <a:solidFill>
                  <a:srgbClr val="0991B6"/>
                </a:solidFill>
                <a:effectLst/>
                <a:latin typeface="Consolas" panose="020B0609020204030204" pitchFamily="49" charset="0"/>
              </a:rPr>
              <a:t>for</a:t>
            </a:r>
            <a:r>
              <a:rPr lang="en-US" altLang="ja-JP" sz="2000" b="0">
                <a:solidFill>
                  <a:srgbClr val="236EBF"/>
                </a:solidFill>
                <a:effectLst/>
                <a:latin typeface="Consolas" panose="020B0609020204030204" pitchFamily="49" charset="0"/>
              </a:rPr>
              <a:t> j </a:t>
            </a:r>
            <a:r>
              <a:rPr lang="en-US" altLang="ja-JP" sz="2000" b="0">
                <a:solidFill>
                  <a:srgbClr val="0991B6"/>
                </a:solidFill>
                <a:effectLst/>
                <a:latin typeface="Consolas" panose="020B0609020204030204" pitchFamily="49" charset="0"/>
              </a:rPr>
              <a:t>in</a:t>
            </a:r>
            <a:r>
              <a:rPr lang="en-US" altLang="ja-JP" sz="2000" b="0">
                <a:solidFill>
                  <a:srgbClr val="236EBF"/>
                </a:solidFill>
                <a:effectLst/>
                <a:latin typeface="Consolas" panose="020B0609020204030204" pitchFamily="49" charset="0"/>
              </a:rPr>
              <a:t> </a:t>
            </a:r>
            <a:r>
              <a:rPr lang="en-US" altLang="ja-JP" sz="2000" b="0">
                <a:solidFill>
                  <a:srgbClr val="08134A"/>
                </a:solidFill>
                <a:effectLst/>
                <a:latin typeface="Consolas" panose="020B0609020204030204" pitchFamily="49" charset="0"/>
              </a:rPr>
              <a:t>range</a:t>
            </a:r>
            <a:r>
              <a:rPr lang="en-US" altLang="ja-JP" sz="2000" b="0">
                <a:solidFill>
                  <a:srgbClr val="236EBF"/>
                </a:solidFill>
                <a:effectLst/>
                <a:latin typeface="Consolas" panose="020B0609020204030204" pitchFamily="49" charset="0"/>
              </a:rPr>
              <a:t>(i+1,N):</a:t>
            </a:r>
          </a:p>
          <a:p>
            <a:r>
              <a:rPr lang="en-US" altLang="ja-JP" sz="2000" b="0">
                <a:solidFill>
                  <a:srgbClr val="236EBF"/>
                </a:solidFill>
                <a:effectLst/>
                <a:latin typeface="Consolas" panose="020B0609020204030204" pitchFamily="49" charset="0"/>
              </a:rPr>
              <a:t>        dx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qx[i]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qx[j]</a:t>
            </a:r>
          </a:p>
          <a:p>
            <a:r>
              <a:rPr lang="en-US" altLang="ja-JP" sz="2000" b="0">
                <a:solidFill>
                  <a:srgbClr val="236EBF"/>
                </a:solidFill>
                <a:effectLst/>
                <a:latin typeface="Consolas" panose="020B0609020204030204" pitchFamily="49" charset="0"/>
              </a:rPr>
              <a:t>        dy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qy[i]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qy[j]</a:t>
            </a:r>
          </a:p>
          <a:p>
            <a:r>
              <a:rPr lang="en-US" altLang="ja-JP" sz="2000" b="0">
                <a:solidFill>
                  <a:srgbClr val="236EBF"/>
                </a:solidFill>
                <a:effectLst/>
                <a:latin typeface="Consolas" panose="020B0609020204030204" pitchFamily="49" charset="0"/>
              </a:rPr>
              <a:t>        dz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qz[i]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qz[j]</a:t>
            </a:r>
          </a:p>
          <a:p>
            <a:r>
              <a:rPr lang="en-US" altLang="ja-JP" sz="2000" b="0">
                <a:solidFill>
                  <a:srgbClr val="236EBF"/>
                </a:solidFill>
                <a:effectLst/>
                <a:latin typeface="Consolas" panose="020B0609020204030204" pitchFamily="49" charset="0"/>
              </a:rPr>
              <a:t>        r2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dx</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r>
              <a:rPr lang="en-US" altLang="ja-JP" sz="2000" b="0">
                <a:solidFill>
                  <a:srgbClr val="236EBF"/>
                </a:solidFill>
                <a:effectLst/>
                <a:latin typeface="Consolas" panose="020B0609020204030204" pitchFamily="49" charset="0"/>
              </a:rPr>
              <a:t>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dy</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r>
              <a:rPr lang="en-US" altLang="ja-JP" sz="2000" b="0">
                <a:solidFill>
                  <a:srgbClr val="236EBF"/>
                </a:solidFill>
                <a:effectLst/>
                <a:latin typeface="Consolas" panose="020B0609020204030204" pitchFamily="49" charset="0"/>
              </a:rPr>
              <a:t>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dz</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endParaRPr lang="en-US" altLang="ja-JP" sz="2000" b="0">
              <a:solidFill>
                <a:srgbClr val="236EBF"/>
              </a:solidFill>
              <a:effectLst/>
              <a:latin typeface="Consolas" panose="020B0609020204030204" pitchFamily="49" charset="0"/>
            </a:endParaRPr>
          </a:p>
          <a:p>
            <a:r>
              <a:rPr lang="en-US" altLang="ja-JP" sz="2000" b="0">
                <a:solidFill>
                  <a:srgbClr val="236EBF"/>
                </a:solidFill>
                <a:effectLst/>
                <a:latin typeface="Consolas" panose="020B0609020204030204" pitchFamily="49" charset="0"/>
              </a:rPr>
              <a:t>        </a:t>
            </a:r>
            <a:r>
              <a:rPr lang="en-US" altLang="ja-JP" sz="2000" b="0">
                <a:solidFill>
                  <a:srgbClr val="0991B6"/>
                </a:solidFill>
                <a:effectLst/>
                <a:latin typeface="Consolas" panose="020B0609020204030204" pitchFamily="49" charset="0"/>
              </a:rPr>
              <a:t>if</a:t>
            </a:r>
            <a:r>
              <a:rPr lang="en-US" altLang="ja-JP" sz="2000" b="0">
                <a:solidFill>
                  <a:srgbClr val="236EBF"/>
                </a:solidFill>
                <a:effectLst/>
                <a:latin typeface="Consolas" panose="020B0609020204030204" pitchFamily="49" charset="0"/>
              </a:rPr>
              <a:t> r2 </a:t>
            </a:r>
            <a:r>
              <a:rPr lang="en-US" altLang="ja-JP" sz="2000" b="0">
                <a:solidFill>
                  <a:srgbClr val="7B30D0"/>
                </a:solidFill>
                <a:effectLst/>
                <a:latin typeface="Consolas" panose="020B0609020204030204" pitchFamily="49" charset="0"/>
              </a:rPr>
              <a:t>&lt;</a:t>
            </a:r>
            <a:r>
              <a:rPr lang="en-US" altLang="ja-JP" sz="2000" b="0">
                <a:solidFill>
                  <a:srgbClr val="236EBF"/>
                </a:solidFill>
                <a:effectLst/>
                <a:latin typeface="Consolas" panose="020B0609020204030204" pitchFamily="49" charset="0"/>
              </a:rPr>
              <a:t> cutoff</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r>
              <a:rPr lang="en-US" altLang="ja-JP" sz="2000" b="0">
                <a:solidFill>
                  <a:srgbClr val="236EBF"/>
                </a:solidFill>
                <a:effectLst/>
                <a:latin typeface="Consolas" panose="020B0609020204030204" pitchFamily="49" charset="0"/>
              </a:rPr>
              <a:t>:</a:t>
            </a:r>
          </a:p>
          <a:p>
            <a:r>
              <a:rPr lang="en-US" altLang="ja-JP" sz="2000" b="0">
                <a:solidFill>
                  <a:srgbClr val="236EBF"/>
                </a:solidFill>
                <a:effectLst/>
                <a:latin typeface="Consolas" panose="020B0609020204030204" pitchFamily="49" charset="0"/>
              </a:rPr>
              <a:t>            add_pair(i, j)</a:t>
            </a:r>
          </a:p>
        </p:txBody>
      </p:sp>
      <p:sp>
        <p:nvSpPr>
          <p:cNvPr id="5" name="テキスト ボックス 4">
            <a:extLst>
              <a:ext uri="{FF2B5EF4-FFF2-40B4-BE49-F238E27FC236}">
                <a16:creationId xmlns:a16="http://schemas.microsoft.com/office/drawing/2014/main" id="{745B316C-2E02-D390-3754-B665B7BBE217}"/>
              </a:ext>
            </a:extLst>
          </p:cNvPr>
          <p:cNvSpPr txBox="1"/>
          <p:nvPr/>
        </p:nvSpPr>
        <p:spPr>
          <a:xfrm>
            <a:off x="251520" y="908720"/>
            <a:ext cx="1980029" cy="523220"/>
          </a:xfrm>
          <a:prstGeom prst="rect">
            <a:avLst/>
          </a:prstGeom>
          <a:noFill/>
        </p:spPr>
        <p:txBody>
          <a:bodyPr wrap="none" rtlCol="0">
            <a:spAutoFit/>
          </a:bodyPr>
          <a:lstStyle/>
          <a:p>
            <a:r>
              <a:rPr kumimoji="1" lang="ja-JP" altLang="en-US" sz="2800"/>
              <a:t>単純な実装</a:t>
            </a:r>
          </a:p>
        </p:txBody>
      </p:sp>
      <p:sp>
        <p:nvSpPr>
          <p:cNvPr id="6" name="テキスト ボックス 5">
            <a:extLst>
              <a:ext uri="{FF2B5EF4-FFF2-40B4-BE49-F238E27FC236}">
                <a16:creationId xmlns:a16="http://schemas.microsoft.com/office/drawing/2014/main" id="{1E3356DF-82DB-266E-E1C0-C80C9BAD7E9F}"/>
              </a:ext>
            </a:extLst>
          </p:cNvPr>
          <p:cNvSpPr txBox="1"/>
          <p:nvPr/>
        </p:nvSpPr>
        <p:spPr>
          <a:xfrm>
            <a:off x="323528" y="5229200"/>
            <a:ext cx="3570208" cy="461665"/>
          </a:xfrm>
          <a:prstGeom prst="rect">
            <a:avLst/>
          </a:prstGeom>
          <a:noFill/>
        </p:spPr>
        <p:txBody>
          <a:bodyPr wrap="none" rtlCol="0">
            <a:spAutoFit/>
          </a:bodyPr>
          <a:lstStyle/>
          <a:p>
            <a:r>
              <a:rPr kumimoji="1" lang="ja-JP" altLang="en-US" sz="2400"/>
              <a:t>計算量＝ループの回転数</a:t>
            </a:r>
          </a:p>
        </p:txBody>
      </p:sp>
      <p:sp>
        <p:nvSpPr>
          <p:cNvPr id="7" name="テキスト ボックス 6">
            <a:extLst>
              <a:ext uri="{FF2B5EF4-FFF2-40B4-BE49-F238E27FC236}">
                <a16:creationId xmlns:a16="http://schemas.microsoft.com/office/drawing/2014/main" id="{C2E940AF-9BA6-F02B-406D-9E5A041BB545}"/>
              </a:ext>
            </a:extLst>
          </p:cNvPr>
          <p:cNvSpPr txBox="1"/>
          <p:nvPr/>
        </p:nvSpPr>
        <p:spPr>
          <a:xfrm>
            <a:off x="539552" y="1556792"/>
            <a:ext cx="6647974" cy="523220"/>
          </a:xfrm>
          <a:prstGeom prst="rect">
            <a:avLst/>
          </a:prstGeom>
          <a:noFill/>
        </p:spPr>
        <p:txBody>
          <a:bodyPr wrap="none" rtlCol="0">
            <a:spAutoFit/>
          </a:bodyPr>
          <a:lstStyle/>
          <a:p>
            <a:r>
              <a:rPr lang="ja-JP" altLang="en-US" sz="2800"/>
              <a:t>全てのペアについて距離をチェックする</a:t>
            </a:r>
            <a:endParaRPr kumimoji="1" lang="ja-JP" altLang="en-US" sz="2800"/>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0FBDEC5-5892-9ED1-248F-F2FCC9DA6BD6}"/>
                  </a:ext>
                </a:extLst>
              </p:cNvPr>
              <p:cNvSpPr txBox="1"/>
              <p:nvPr/>
            </p:nvSpPr>
            <p:spPr>
              <a:xfrm>
                <a:off x="3563888" y="4869160"/>
                <a:ext cx="4572000" cy="10448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𝑁</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𝑁</m:t>
                              </m:r>
                              <m:r>
                                <a:rPr kumimoji="1" lang="en-US" altLang="ja-JP" sz="3200" b="0" i="1" smtClean="0">
                                  <a:latin typeface="Cambria Math" panose="02040503050406030204" pitchFamily="18" charset="0"/>
                                </a:rPr>
                                <m:t>−1</m:t>
                              </m:r>
                            </m:e>
                          </m:d>
                        </m:num>
                        <m:den>
                          <m:r>
                            <a:rPr kumimoji="1" lang="en-US" altLang="ja-JP" sz="3200" b="0" i="1" smtClean="0">
                              <a:latin typeface="Cambria Math" panose="02040503050406030204" pitchFamily="18" charset="0"/>
                            </a:rPr>
                            <m:t>2</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𝑂</m:t>
                      </m:r>
                      <m:d>
                        <m:dPr>
                          <m:ctrlPr>
                            <a:rPr kumimoji="1" lang="en-US" altLang="ja-JP" sz="3200" b="0" i="1" smtClean="0">
                              <a:latin typeface="Cambria Math" panose="02040503050406030204" pitchFamily="18" charset="0"/>
                            </a:rPr>
                          </m:ctrlPr>
                        </m:dPr>
                        <m:e>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𝑁</m:t>
                              </m:r>
                            </m:e>
                            <m:sup>
                              <m:r>
                                <a:rPr kumimoji="1" lang="en-US" altLang="ja-JP" sz="3200" b="0" i="1" smtClean="0">
                                  <a:latin typeface="Cambria Math" panose="02040503050406030204" pitchFamily="18" charset="0"/>
                                </a:rPr>
                                <m:t>2</m:t>
                              </m:r>
                            </m:sup>
                          </m:sSup>
                        </m:e>
                      </m:d>
                    </m:oMath>
                  </m:oMathPara>
                </a14:m>
                <a:endParaRPr lang="ja-JP" altLang="en-US" sz="3200"/>
              </a:p>
            </p:txBody>
          </p:sp>
        </mc:Choice>
        <mc:Fallback xmlns="">
          <p:sp>
            <p:nvSpPr>
              <p:cNvPr id="9" name="テキスト ボックス 8">
                <a:extLst>
                  <a:ext uri="{FF2B5EF4-FFF2-40B4-BE49-F238E27FC236}">
                    <a16:creationId xmlns:a16="http://schemas.microsoft.com/office/drawing/2014/main" id="{B0FBDEC5-5892-9ED1-248F-F2FCC9DA6BD6}"/>
                  </a:ext>
                </a:extLst>
              </p:cNvPr>
              <p:cNvSpPr txBox="1">
                <a:spLocks noRot="1" noChangeAspect="1" noMove="1" noResize="1" noEditPoints="1" noAdjustHandles="1" noChangeArrowheads="1" noChangeShapeType="1" noTextEdit="1"/>
              </p:cNvSpPr>
              <p:nvPr/>
            </p:nvSpPr>
            <p:spPr>
              <a:xfrm>
                <a:off x="3563888" y="4869160"/>
                <a:ext cx="4572000" cy="1044838"/>
              </a:xfrm>
              <a:prstGeom prst="rect">
                <a:avLst/>
              </a:prstGeom>
              <a:blipFill>
                <a:blip r:embed="rId2"/>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A26D2293-2C0B-0BD1-0D97-B654F12CD203}"/>
              </a:ext>
            </a:extLst>
          </p:cNvPr>
          <p:cNvSpPr txBox="1"/>
          <p:nvPr/>
        </p:nvSpPr>
        <p:spPr>
          <a:xfrm>
            <a:off x="323528" y="6093296"/>
            <a:ext cx="5724644" cy="461665"/>
          </a:xfrm>
          <a:prstGeom prst="rect">
            <a:avLst/>
          </a:prstGeom>
          <a:noFill/>
        </p:spPr>
        <p:txBody>
          <a:bodyPr wrap="none" rtlCol="0">
            <a:spAutoFit/>
          </a:bodyPr>
          <a:lstStyle/>
          <a:p>
            <a:r>
              <a:rPr lang="ja-JP" altLang="en-US" sz="2400"/>
              <a:t>原子数が大きい領域で使い物にならない</a:t>
            </a:r>
            <a:endParaRPr kumimoji="1" lang="ja-JP" altLang="en-US" sz="2400"/>
          </a:p>
        </p:txBody>
      </p:sp>
    </p:spTree>
    <p:extLst>
      <p:ext uri="{BB962C8B-B14F-4D97-AF65-F5344CB8AC3E}">
        <p14:creationId xmlns:p14="http://schemas.microsoft.com/office/powerpoint/2010/main" val="173853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B7782D0-CA79-4CA0-1C5D-E3E73EDBC973}"/>
              </a:ext>
            </a:extLst>
          </p:cNvPr>
          <p:cNvSpPr>
            <a:spLocks noGrp="1"/>
          </p:cNvSpPr>
          <p:nvPr>
            <p:ph type="body" sz="quarter" idx="10"/>
          </p:nvPr>
        </p:nvSpPr>
        <p:spPr/>
        <p:txBody>
          <a:bodyPr/>
          <a:lstStyle/>
          <a:p>
            <a:r>
              <a:rPr lang="ja-JP" altLang="en-US" dirty="0"/>
              <a:t>はじめに</a:t>
            </a:r>
            <a:endParaRPr kumimoji="1" lang="ja-JP" altLang="en-US" dirty="0"/>
          </a:p>
        </p:txBody>
      </p:sp>
      <p:sp>
        <p:nvSpPr>
          <p:cNvPr id="3" name="テキスト ボックス 2">
            <a:extLst>
              <a:ext uri="{FF2B5EF4-FFF2-40B4-BE49-F238E27FC236}">
                <a16:creationId xmlns:a16="http://schemas.microsoft.com/office/drawing/2014/main" id="{F430CAAB-52C2-B5C1-67AA-BD8E9079FB19}"/>
              </a:ext>
            </a:extLst>
          </p:cNvPr>
          <p:cNvSpPr txBox="1"/>
          <p:nvPr/>
        </p:nvSpPr>
        <p:spPr>
          <a:xfrm>
            <a:off x="179512" y="1052736"/>
            <a:ext cx="3416320" cy="523220"/>
          </a:xfrm>
          <a:prstGeom prst="rect">
            <a:avLst/>
          </a:prstGeom>
          <a:noFill/>
        </p:spPr>
        <p:txBody>
          <a:bodyPr wrap="none" rtlCol="0">
            <a:spAutoFit/>
          </a:bodyPr>
          <a:lstStyle/>
          <a:p>
            <a:r>
              <a:rPr lang="ja-JP" altLang="en-US" sz="2800" dirty="0">
                <a:solidFill>
                  <a:srgbClr val="011893"/>
                </a:solidFill>
              </a:rPr>
              <a:t>分子動力学法の実装</a:t>
            </a:r>
            <a:endParaRPr kumimoji="1" lang="ja-JP" altLang="en-US" sz="2800" dirty="0">
              <a:solidFill>
                <a:srgbClr val="011893"/>
              </a:solidFill>
            </a:endParaRPr>
          </a:p>
        </p:txBody>
      </p:sp>
      <p:sp>
        <p:nvSpPr>
          <p:cNvPr id="4" name="テキスト ボックス 3">
            <a:extLst>
              <a:ext uri="{FF2B5EF4-FFF2-40B4-BE49-F238E27FC236}">
                <a16:creationId xmlns:a16="http://schemas.microsoft.com/office/drawing/2014/main" id="{18CAC2BD-2822-2511-21B0-F19FDFD43935}"/>
              </a:ext>
            </a:extLst>
          </p:cNvPr>
          <p:cNvSpPr txBox="1"/>
          <p:nvPr/>
        </p:nvSpPr>
        <p:spPr>
          <a:xfrm>
            <a:off x="683568" y="1700808"/>
            <a:ext cx="7560840" cy="1384995"/>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t>分子動力学法には様々な種類がある</a:t>
            </a:r>
            <a:endParaRPr lang="en-US" altLang="ja-JP" sz="2800" dirty="0"/>
          </a:p>
          <a:p>
            <a:pPr marL="457200" indent="-457200">
              <a:buFont typeface="Arial" panose="020B0604020202020204" pitchFamily="34" charset="0"/>
              <a:buChar char="•"/>
            </a:pPr>
            <a:r>
              <a:rPr kumimoji="1" lang="ja-JP" altLang="en-US" sz="2800" dirty="0"/>
              <a:t>短距離古典分子動力学法のコードは比較的単純</a:t>
            </a:r>
            <a:endParaRPr kumimoji="1" lang="en-US" altLang="ja-JP" sz="2800" dirty="0"/>
          </a:p>
        </p:txBody>
      </p:sp>
      <p:sp>
        <p:nvSpPr>
          <p:cNvPr id="5" name="テキスト ボックス 4">
            <a:extLst>
              <a:ext uri="{FF2B5EF4-FFF2-40B4-BE49-F238E27FC236}">
                <a16:creationId xmlns:a16="http://schemas.microsoft.com/office/drawing/2014/main" id="{E28A454D-BAA7-9A28-1995-0083B775C6AA}"/>
              </a:ext>
            </a:extLst>
          </p:cNvPr>
          <p:cNvSpPr txBox="1"/>
          <p:nvPr/>
        </p:nvSpPr>
        <p:spPr>
          <a:xfrm>
            <a:off x="251520" y="3861048"/>
            <a:ext cx="2339102" cy="523220"/>
          </a:xfrm>
          <a:prstGeom prst="rect">
            <a:avLst/>
          </a:prstGeom>
          <a:noFill/>
        </p:spPr>
        <p:txBody>
          <a:bodyPr wrap="none" rtlCol="0">
            <a:spAutoFit/>
          </a:bodyPr>
          <a:lstStyle/>
          <a:p>
            <a:r>
              <a:rPr lang="ja-JP" altLang="en-US" sz="2800" dirty="0">
                <a:solidFill>
                  <a:srgbClr val="011893"/>
                </a:solidFill>
              </a:rPr>
              <a:t>本講義の目的</a:t>
            </a:r>
            <a:endParaRPr kumimoji="1" lang="ja-JP" altLang="en-US" sz="2800" dirty="0">
              <a:solidFill>
                <a:srgbClr val="011893"/>
              </a:solidFill>
            </a:endParaRPr>
          </a:p>
        </p:txBody>
      </p:sp>
      <p:sp>
        <p:nvSpPr>
          <p:cNvPr id="7" name="テキスト ボックス 6">
            <a:extLst>
              <a:ext uri="{FF2B5EF4-FFF2-40B4-BE49-F238E27FC236}">
                <a16:creationId xmlns:a16="http://schemas.microsoft.com/office/drawing/2014/main" id="{9145B582-358A-3024-49AA-5BD281927CF0}"/>
              </a:ext>
            </a:extLst>
          </p:cNvPr>
          <p:cNvSpPr txBox="1"/>
          <p:nvPr/>
        </p:nvSpPr>
        <p:spPr>
          <a:xfrm>
            <a:off x="683568" y="4509120"/>
            <a:ext cx="7560840" cy="1815882"/>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dirty="0"/>
              <a:t>効率の良いコードの実装には、ハードウェアの理解が必須であることを知る</a:t>
            </a:r>
            <a:endParaRPr kumimoji="1" lang="en-US" altLang="ja-JP" sz="2800" dirty="0"/>
          </a:p>
          <a:p>
            <a:pPr marL="457200" indent="-457200">
              <a:buFont typeface="Arial" panose="020B0604020202020204" pitchFamily="34" charset="0"/>
              <a:buChar char="•"/>
            </a:pPr>
            <a:r>
              <a:rPr lang="ja-JP" altLang="en-US" sz="2800" dirty="0">
                <a:solidFill>
                  <a:srgbClr val="FF0000"/>
                </a:solidFill>
              </a:rPr>
              <a:t>単純なコードであっても、計算機の性能を引き出すのは面倒であることを知る</a:t>
            </a:r>
            <a:endParaRPr kumimoji="1" lang="en-US" altLang="ja-JP" sz="2800" dirty="0">
              <a:solidFill>
                <a:srgbClr val="FF0000"/>
              </a:solidFill>
            </a:endParaRPr>
          </a:p>
        </p:txBody>
      </p:sp>
    </p:spTree>
    <p:extLst>
      <p:ext uri="{BB962C8B-B14F-4D97-AF65-F5344CB8AC3E}">
        <p14:creationId xmlns:p14="http://schemas.microsoft.com/office/powerpoint/2010/main" val="3102113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E277E3B-2193-9680-751E-0764B1ED3E0D}"/>
              </a:ext>
            </a:extLst>
          </p:cNvPr>
          <p:cNvSpPr>
            <a:spLocks noGrp="1"/>
          </p:cNvSpPr>
          <p:nvPr>
            <p:ph type="body" sz="quarter" idx="10"/>
          </p:nvPr>
        </p:nvSpPr>
        <p:spPr/>
        <p:txBody>
          <a:bodyPr/>
          <a:lstStyle/>
          <a:p>
            <a:r>
              <a:rPr kumimoji="1" lang="ja-JP" altLang="en-US"/>
              <a:t>相互作用ペア探索</a:t>
            </a:r>
          </a:p>
        </p:txBody>
      </p:sp>
      <p:cxnSp>
        <p:nvCxnSpPr>
          <p:cNvPr id="8" name="直線コネクタ 7">
            <a:extLst>
              <a:ext uri="{FF2B5EF4-FFF2-40B4-BE49-F238E27FC236}">
                <a16:creationId xmlns:a16="http://schemas.microsoft.com/office/drawing/2014/main" id="{67018373-8C52-9E69-60EF-3347D22FADD2}"/>
              </a:ext>
            </a:extLst>
          </p:cNvPr>
          <p:cNvCxnSpPr>
            <a:cxnSpLocks/>
          </p:cNvCxnSpPr>
          <p:nvPr/>
        </p:nvCxnSpPr>
        <p:spPr>
          <a:xfrm>
            <a:off x="313184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BB31A7DD-3A29-7936-EF37-BB31D761C799}"/>
              </a:ext>
            </a:extLst>
          </p:cNvPr>
          <p:cNvCxnSpPr>
            <a:cxnSpLocks/>
          </p:cNvCxnSpPr>
          <p:nvPr/>
        </p:nvCxnSpPr>
        <p:spPr>
          <a:xfrm>
            <a:off x="385192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C03A8C5-708B-AEC1-17FA-D5EDBEBD16BE}"/>
              </a:ext>
            </a:extLst>
          </p:cNvPr>
          <p:cNvCxnSpPr>
            <a:cxnSpLocks/>
          </p:cNvCxnSpPr>
          <p:nvPr/>
        </p:nvCxnSpPr>
        <p:spPr>
          <a:xfrm>
            <a:off x="169168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3CE960F-A86C-6680-35DB-1A8399D680BF}"/>
              </a:ext>
            </a:extLst>
          </p:cNvPr>
          <p:cNvCxnSpPr>
            <a:cxnSpLocks/>
          </p:cNvCxnSpPr>
          <p:nvPr/>
        </p:nvCxnSpPr>
        <p:spPr>
          <a:xfrm>
            <a:off x="241176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AB7A34A-D89E-E1EF-F2E1-7E816F1334BB}"/>
              </a:ext>
            </a:extLst>
          </p:cNvPr>
          <p:cNvCxnSpPr>
            <a:cxnSpLocks/>
          </p:cNvCxnSpPr>
          <p:nvPr/>
        </p:nvCxnSpPr>
        <p:spPr>
          <a:xfrm>
            <a:off x="97160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4814BD0-685D-A4B9-F42D-2A4B93592DE5}"/>
              </a:ext>
            </a:extLst>
          </p:cNvPr>
          <p:cNvCxnSpPr>
            <a:cxnSpLocks/>
          </p:cNvCxnSpPr>
          <p:nvPr/>
        </p:nvCxnSpPr>
        <p:spPr>
          <a:xfrm>
            <a:off x="457200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94EE959-5E9A-74DB-E8A1-3746C4FB4AB1}"/>
              </a:ext>
            </a:extLst>
          </p:cNvPr>
          <p:cNvCxnSpPr>
            <a:cxnSpLocks/>
          </p:cNvCxnSpPr>
          <p:nvPr/>
        </p:nvCxnSpPr>
        <p:spPr>
          <a:xfrm>
            <a:off x="971600" y="12687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FC5A32E-C8B7-B0C6-4432-5E7D146C99AA}"/>
              </a:ext>
            </a:extLst>
          </p:cNvPr>
          <p:cNvCxnSpPr>
            <a:cxnSpLocks/>
          </p:cNvCxnSpPr>
          <p:nvPr/>
        </p:nvCxnSpPr>
        <p:spPr>
          <a:xfrm>
            <a:off x="971600" y="198884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5C97778-5B51-F3FA-EFA7-E37E87E19B4A}"/>
              </a:ext>
            </a:extLst>
          </p:cNvPr>
          <p:cNvCxnSpPr>
            <a:cxnSpLocks/>
          </p:cNvCxnSpPr>
          <p:nvPr/>
        </p:nvCxnSpPr>
        <p:spPr>
          <a:xfrm>
            <a:off x="971600" y="270892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6B9CCA03-07BF-02DF-BE6E-AFB572F922BD}"/>
              </a:ext>
            </a:extLst>
          </p:cNvPr>
          <p:cNvCxnSpPr>
            <a:cxnSpLocks/>
          </p:cNvCxnSpPr>
          <p:nvPr/>
        </p:nvCxnSpPr>
        <p:spPr>
          <a:xfrm>
            <a:off x="971600" y="342900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7E0650B9-9671-A9BE-84C6-B602044490A5}"/>
              </a:ext>
            </a:extLst>
          </p:cNvPr>
          <p:cNvCxnSpPr>
            <a:cxnSpLocks/>
          </p:cNvCxnSpPr>
          <p:nvPr/>
        </p:nvCxnSpPr>
        <p:spPr>
          <a:xfrm>
            <a:off x="971600" y="414908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EBB3D4D-363A-80B8-EDE6-7AABBB515325}"/>
              </a:ext>
            </a:extLst>
          </p:cNvPr>
          <p:cNvCxnSpPr>
            <a:cxnSpLocks/>
          </p:cNvCxnSpPr>
          <p:nvPr/>
        </p:nvCxnSpPr>
        <p:spPr>
          <a:xfrm>
            <a:off x="971600" y="48691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F5E7EA25-6A55-DB88-7970-59EBF49673F9}"/>
              </a:ext>
            </a:extLst>
          </p:cNvPr>
          <p:cNvGrpSpPr/>
          <p:nvPr/>
        </p:nvGrpSpPr>
        <p:grpSpPr>
          <a:xfrm>
            <a:off x="2843808" y="1988840"/>
            <a:ext cx="936104" cy="936104"/>
            <a:chOff x="6012160" y="1988840"/>
            <a:chExt cx="2160240" cy="2160240"/>
          </a:xfrm>
        </p:grpSpPr>
        <p:sp>
          <p:nvSpPr>
            <p:cNvPr id="29" name="楕円 28">
              <a:extLst>
                <a:ext uri="{FF2B5EF4-FFF2-40B4-BE49-F238E27FC236}">
                  <a16:creationId xmlns:a16="http://schemas.microsoft.com/office/drawing/2014/main" id="{1945E0B2-CCF1-EC18-61AE-3906E2748C3E}"/>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0703EBAF-1EA4-0699-D9DC-85823FC18423}"/>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a:extLst>
              <a:ext uri="{FF2B5EF4-FFF2-40B4-BE49-F238E27FC236}">
                <a16:creationId xmlns:a16="http://schemas.microsoft.com/office/drawing/2014/main" id="{1D95E92F-4B9A-A8E3-990E-A95F28558D94}"/>
              </a:ext>
            </a:extLst>
          </p:cNvPr>
          <p:cNvGrpSpPr/>
          <p:nvPr/>
        </p:nvGrpSpPr>
        <p:grpSpPr>
          <a:xfrm>
            <a:off x="2195736" y="1844824"/>
            <a:ext cx="936104" cy="936104"/>
            <a:chOff x="6012160" y="1988840"/>
            <a:chExt cx="2160240" cy="2160240"/>
          </a:xfrm>
        </p:grpSpPr>
        <p:sp>
          <p:nvSpPr>
            <p:cNvPr id="34" name="楕円 33">
              <a:extLst>
                <a:ext uri="{FF2B5EF4-FFF2-40B4-BE49-F238E27FC236}">
                  <a16:creationId xmlns:a16="http://schemas.microsoft.com/office/drawing/2014/main" id="{B6EC8009-B52F-AAC0-EE23-39258F4C13E8}"/>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21609891-0056-614F-3B27-37AE8052E741}"/>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E9E4AD71-1C12-5BF8-9C59-54470AF57CCE}"/>
              </a:ext>
            </a:extLst>
          </p:cNvPr>
          <p:cNvGrpSpPr/>
          <p:nvPr/>
        </p:nvGrpSpPr>
        <p:grpSpPr>
          <a:xfrm>
            <a:off x="2987824" y="3429000"/>
            <a:ext cx="936104" cy="936104"/>
            <a:chOff x="6012160" y="1988840"/>
            <a:chExt cx="2160240" cy="2160240"/>
          </a:xfrm>
        </p:grpSpPr>
        <p:sp>
          <p:nvSpPr>
            <p:cNvPr id="37" name="楕円 36">
              <a:extLst>
                <a:ext uri="{FF2B5EF4-FFF2-40B4-BE49-F238E27FC236}">
                  <a16:creationId xmlns:a16="http://schemas.microsoft.com/office/drawing/2014/main" id="{9C19F339-0860-7671-936E-30FE1FABD28C}"/>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E3AB64EA-7AD4-D7B9-3AE2-CA9BE2BFFFFE}"/>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a:extLst>
              <a:ext uri="{FF2B5EF4-FFF2-40B4-BE49-F238E27FC236}">
                <a16:creationId xmlns:a16="http://schemas.microsoft.com/office/drawing/2014/main" id="{9192FBC6-1AA6-CAAF-5F43-223F1BA6488E}"/>
              </a:ext>
            </a:extLst>
          </p:cNvPr>
          <p:cNvGrpSpPr/>
          <p:nvPr/>
        </p:nvGrpSpPr>
        <p:grpSpPr>
          <a:xfrm>
            <a:off x="1763688" y="3429000"/>
            <a:ext cx="936104" cy="936104"/>
            <a:chOff x="6012160" y="1988840"/>
            <a:chExt cx="2160240" cy="2160240"/>
          </a:xfrm>
        </p:grpSpPr>
        <p:sp>
          <p:nvSpPr>
            <p:cNvPr id="40" name="楕円 39">
              <a:extLst>
                <a:ext uri="{FF2B5EF4-FFF2-40B4-BE49-F238E27FC236}">
                  <a16:creationId xmlns:a16="http://schemas.microsoft.com/office/drawing/2014/main" id="{E7C57189-C452-EBC9-A839-87F6E87BCAA4}"/>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B54D8413-B88C-E2FE-1543-8BE14B307DBB}"/>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3" name="直線矢印コネクタ 42">
            <a:extLst>
              <a:ext uri="{FF2B5EF4-FFF2-40B4-BE49-F238E27FC236}">
                <a16:creationId xmlns:a16="http://schemas.microsoft.com/office/drawing/2014/main" id="{E15D47F2-9359-8174-815B-D0C6C17717D4}"/>
              </a:ext>
            </a:extLst>
          </p:cNvPr>
          <p:cNvCxnSpPr>
            <a:cxnSpLocks/>
          </p:cNvCxnSpPr>
          <p:nvPr/>
        </p:nvCxnSpPr>
        <p:spPr>
          <a:xfrm>
            <a:off x="4788024" y="1268760"/>
            <a:ext cx="0" cy="72008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90F6A6E3-0585-E167-F6E2-05F33D60D166}"/>
              </a:ext>
            </a:extLst>
          </p:cNvPr>
          <p:cNvSpPr txBox="1"/>
          <p:nvPr/>
        </p:nvSpPr>
        <p:spPr>
          <a:xfrm>
            <a:off x="4860032" y="1412776"/>
            <a:ext cx="2339102" cy="461665"/>
          </a:xfrm>
          <a:prstGeom prst="rect">
            <a:avLst/>
          </a:prstGeom>
          <a:noFill/>
        </p:spPr>
        <p:txBody>
          <a:bodyPr wrap="none" rtlCol="0">
            <a:spAutoFit/>
          </a:bodyPr>
          <a:lstStyle/>
          <a:p>
            <a:r>
              <a:rPr lang="ja-JP" altLang="en-US" sz="2400"/>
              <a:t>カットオフ距離</a:t>
            </a:r>
            <a:endParaRPr kumimoji="1" lang="ja-JP" altLang="en-US" sz="2400"/>
          </a:p>
        </p:txBody>
      </p:sp>
      <p:sp>
        <p:nvSpPr>
          <p:cNvPr id="46" name="テキスト ボックス 45">
            <a:extLst>
              <a:ext uri="{FF2B5EF4-FFF2-40B4-BE49-F238E27FC236}">
                <a16:creationId xmlns:a16="http://schemas.microsoft.com/office/drawing/2014/main" id="{05029EC3-1876-667F-9DC6-663597F868ED}"/>
              </a:ext>
            </a:extLst>
          </p:cNvPr>
          <p:cNvSpPr txBox="1"/>
          <p:nvPr/>
        </p:nvSpPr>
        <p:spPr>
          <a:xfrm>
            <a:off x="179512" y="5085184"/>
            <a:ext cx="7622600" cy="1015663"/>
          </a:xfrm>
          <a:prstGeom prst="rect">
            <a:avLst/>
          </a:prstGeom>
          <a:noFill/>
        </p:spPr>
        <p:txBody>
          <a:bodyPr wrap="none" rtlCol="0">
            <a:spAutoFit/>
          </a:bodyPr>
          <a:lstStyle/>
          <a:p>
            <a:r>
              <a:rPr kumimoji="1" lang="ja-JP" altLang="en-US" sz="2000"/>
              <a:t>系をカットオフ距離のセルに分割する</a:t>
            </a:r>
            <a:endParaRPr kumimoji="1" lang="en-US" altLang="ja-JP" sz="2000"/>
          </a:p>
          <a:p>
            <a:r>
              <a:rPr lang="ja-JP" altLang="en-US" sz="2000"/>
              <a:t>同じグリッドか隣接するセルの原子は相互作用する可能性がある</a:t>
            </a:r>
            <a:endParaRPr lang="en-US" altLang="ja-JP" sz="2000"/>
          </a:p>
          <a:p>
            <a:r>
              <a:rPr kumimoji="1" lang="ja-JP" altLang="en-US" sz="2000"/>
              <a:t>隣接しないセルに所属する原子は相互作用することはない</a:t>
            </a:r>
          </a:p>
        </p:txBody>
      </p:sp>
    </p:spTree>
    <p:extLst>
      <p:ext uri="{BB962C8B-B14F-4D97-AF65-F5344CB8AC3E}">
        <p14:creationId xmlns:p14="http://schemas.microsoft.com/office/powerpoint/2010/main" val="3923419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1401D2-916E-D858-914A-207E9350EFE3}"/>
              </a:ext>
            </a:extLst>
          </p:cNvPr>
          <p:cNvSpPr>
            <a:spLocks noGrp="1"/>
          </p:cNvSpPr>
          <p:nvPr>
            <p:ph type="body" sz="quarter" idx="10"/>
          </p:nvPr>
        </p:nvSpPr>
        <p:spPr/>
        <p:txBody>
          <a:bodyPr/>
          <a:lstStyle/>
          <a:p>
            <a:r>
              <a:rPr kumimoji="1" lang="ja-JP" altLang="en-US"/>
              <a:t>相互作用ペア探索</a:t>
            </a:r>
          </a:p>
        </p:txBody>
      </p:sp>
      <p:cxnSp>
        <p:nvCxnSpPr>
          <p:cNvPr id="3" name="直線コネクタ 2">
            <a:extLst>
              <a:ext uri="{FF2B5EF4-FFF2-40B4-BE49-F238E27FC236}">
                <a16:creationId xmlns:a16="http://schemas.microsoft.com/office/drawing/2014/main" id="{40BCFE22-CF5F-88CA-AF6C-A7851512B44F}"/>
              </a:ext>
            </a:extLst>
          </p:cNvPr>
          <p:cNvCxnSpPr>
            <a:cxnSpLocks/>
          </p:cNvCxnSpPr>
          <p:nvPr/>
        </p:nvCxnSpPr>
        <p:spPr>
          <a:xfrm>
            <a:off x="457200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F3E5F595-6656-E0A1-5CF9-A92FBE767A47}"/>
              </a:ext>
            </a:extLst>
          </p:cNvPr>
          <p:cNvCxnSpPr>
            <a:cxnSpLocks/>
          </p:cNvCxnSpPr>
          <p:nvPr/>
        </p:nvCxnSpPr>
        <p:spPr>
          <a:xfrm>
            <a:off x="529208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032A9145-625E-FCC0-93C6-5390FB1D4475}"/>
              </a:ext>
            </a:extLst>
          </p:cNvPr>
          <p:cNvCxnSpPr>
            <a:cxnSpLocks/>
          </p:cNvCxnSpPr>
          <p:nvPr/>
        </p:nvCxnSpPr>
        <p:spPr>
          <a:xfrm>
            <a:off x="313184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08BD092-DE65-F052-70AF-009B0CEC2A59}"/>
              </a:ext>
            </a:extLst>
          </p:cNvPr>
          <p:cNvCxnSpPr>
            <a:cxnSpLocks/>
          </p:cNvCxnSpPr>
          <p:nvPr/>
        </p:nvCxnSpPr>
        <p:spPr>
          <a:xfrm>
            <a:off x="385192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A9B84491-569E-3342-C39F-2DF6256BD066}"/>
              </a:ext>
            </a:extLst>
          </p:cNvPr>
          <p:cNvCxnSpPr>
            <a:cxnSpLocks/>
          </p:cNvCxnSpPr>
          <p:nvPr/>
        </p:nvCxnSpPr>
        <p:spPr>
          <a:xfrm>
            <a:off x="241176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CC81C79C-2444-E6A7-A8BB-F853FD0C5462}"/>
              </a:ext>
            </a:extLst>
          </p:cNvPr>
          <p:cNvCxnSpPr>
            <a:cxnSpLocks/>
          </p:cNvCxnSpPr>
          <p:nvPr/>
        </p:nvCxnSpPr>
        <p:spPr>
          <a:xfrm>
            <a:off x="601216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7057FB9-0C38-F12B-380A-4843B00B9991}"/>
              </a:ext>
            </a:extLst>
          </p:cNvPr>
          <p:cNvCxnSpPr>
            <a:cxnSpLocks/>
          </p:cNvCxnSpPr>
          <p:nvPr/>
        </p:nvCxnSpPr>
        <p:spPr>
          <a:xfrm>
            <a:off x="2411760" y="12687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D49AA4A-B5F9-E995-085D-1F1EE929DF92}"/>
              </a:ext>
            </a:extLst>
          </p:cNvPr>
          <p:cNvCxnSpPr>
            <a:cxnSpLocks/>
          </p:cNvCxnSpPr>
          <p:nvPr/>
        </p:nvCxnSpPr>
        <p:spPr>
          <a:xfrm>
            <a:off x="2411760" y="198884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89AADAB-6194-98B5-B1C3-A220EC330F7F}"/>
              </a:ext>
            </a:extLst>
          </p:cNvPr>
          <p:cNvCxnSpPr>
            <a:cxnSpLocks/>
          </p:cNvCxnSpPr>
          <p:nvPr/>
        </p:nvCxnSpPr>
        <p:spPr>
          <a:xfrm>
            <a:off x="2411760" y="270892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573807C-2F62-3C9B-F8F6-D32FA98E42E2}"/>
              </a:ext>
            </a:extLst>
          </p:cNvPr>
          <p:cNvCxnSpPr>
            <a:cxnSpLocks/>
          </p:cNvCxnSpPr>
          <p:nvPr/>
        </p:nvCxnSpPr>
        <p:spPr>
          <a:xfrm>
            <a:off x="2411760" y="342900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25D539E-B88D-CB98-5747-D7F72E71F62E}"/>
              </a:ext>
            </a:extLst>
          </p:cNvPr>
          <p:cNvCxnSpPr>
            <a:cxnSpLocks/>
          </p:cNvCxnSpPr>
          <p:nvPr/>
        </p:nvCxnSpPr>
        <p:spPr>
          <a:xfrm>
            <a:off x="2411760" y="414908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77F2B98-2FC8-99C7-23D9-A00749E7D93F}"/>
              </a:ext>
            </a:extLst>
          </p:cNvPr>
          <p:cNvCxnSpPr>
            <a:cxnSpLocks/>
          </p:cNvCxnSpPr>
          <p:nvPr/>
        </p:nvCxnSpPr>
        <p:spPr>
          <a:xfrm>
            <a:off x="2411760" y="48691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楕円 27">
            <a:extLst>
              <a:ext uri="{FF2B5EF4-FFF2-40B4-BE49-F238E27FC236}">
                <a16:creationId xmlns:a16="http://schemas.microsoft.com/office/drawing/2014/main" id="{5DBC158F-4B33-269F-C2F5-196767A22E9C}"/>
              </a:ext>
            </a:extLst>
          </p:cNvPr>
          <p:cNvSpPr/>
          <p:nvPr/>
        </p:nvSpPr>
        <p:spPr>
          <a:xfrm>
            <a:off x="4067944" y="2852936"/>
            <a:ext cx="312035" cy="312035"/>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1F6572A-A6A7-31B1-FE57-18C281EC7D13}"/>
              </a:ext>
            </a:extLst>
          </p:cNvPr>
          <p:cNvSpPr/>
          <p:nvPr/>
        </p:nvSpPr>
        <p:spPr>
          <a:xfrm>
            <a:off x="4788024" y="285293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FFB7783D-89CA-722C-1C40-5C6EC2A6DCAD}"/>
              </a:ext>
            </a:extLst>
          </p:cNvPr>
          <p:cNvSpPr/>
          <p:nvPr/>
        </p:nvSpPr>
        <p:spPr>
          <a:xfrm>
            <a:off x="5436096" y="16288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A618E155-FB33-C64B-FEB2-F451B3510652}"/>
              </a:ext>
            </a:extLst>
          </p:cNvPr>
          <p:cNvSpPr/>
          <p:nvPr/>
        </p:nvSpPr>
        <p:spPr>
          <a:xfrm>
            <a:off x="4139952" y="213285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F81AFA4E-EF4B-60B1-0DCE-B22CFF67C245}"/>
              </a:ext>
            </a:extLst>
          </p:cNvPr>
          <p:cNvSpPr/>
          <p:nvPr/>
        </p:nvSpPr>
        <p:spPr>
          <a:xfrm>
            <a:off x="3419872" y="1556792"/>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C5E7C477-0BFE-4A14-62C9-1FB2C96AB881}"/>
              </a:ext>
            </a:extLst>
          </p:cNvPr>
          <p:cNvSpPr/>
          <p:nvPr/>
        </p:nvSpPr>
        <p:spPr>
          <a:xfrm>
            <a:off x="3203848" y="292494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E9B29444-6A0F-5C16-ED6C-4294D7D8645A}"/>
              </a:ext>
            </a:extLst>
          </p:cNvPr>
          <p:cNvSpPr/>
          <p:nvPr/>
        </p:nvSpPr>
        <p:spPr>
          <a:xfrm>
            <a:off x="4644008" y="34290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E1B3D63-9B63-1829-2052-AE611B498185}"/>
              </a:ext>
            </a:extLst>
          </p:cNvPr>
          <p:cNvSpPr/>
          <p:nvPr/>
        </p:nvSpPr>
        <p:spPr>
          <a:xfrm>
            <a:off x="5364088" y="378904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05B1ECC0-4D02-2E37-1FA0-B6FF61ADD798}"/>
              </a:ext>
            </a:extLst>
          </p:cNvPr>
          <p:cNvSpPr/>
          <p:nvPr/>
        </p:nvSpPr>
        <p:spPr>
          <a:xfrm>
            <a:off x="3347864" y="4221088"/>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F141E933-BB05-027B-4064-39E7569B4723}"/>
              </a:ext>
            </a:extLst>
          </p:cNvPr>
          <p:cNvSpPr/>
          <p:nvPr/>
        </p:nvSpPr>
        <p:spPr>
          <a:xfrm>
            <a:off x="2627784" y="357301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A8E1D364-D58F-BE68-0B29-629C056010AD}"/>
              </a:ext>
            </a:extLst>
          </p:cNvPr>
          <p:cNvSpPr/>
          <p:nvPr/>
        </p:nvSpPr>
        <p:spPr>
          <a:xfrm>
            <a:off x="2555776" y="220486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5DD140BB-99AA-1B3F-6ED6-25CC4AF42436}"/>
              </a:ext>
            </a:extLst>
          </p:cNvPr>
          <p:cNvSpPr/>
          <p:nvPr/>
        </p:nvSpPr>
        <p:spPr>
          <a:xfrm>
            <a:off x="3131840" y="1988840"/>
            <a:ext cx="2160240" cy="21602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46C408FF-CCB0-9CD9-F170-FD62871FF576}"/>
              </a:ext>
            </a:extLst>
          </p:cNvPr>
          <p:cNvSpPr txBox="1"/>
          <p:nvPr/>
        </p:nvSpPr>
        <p:spPr>
          <a:xfrm>
            <a:off x="467544" y="5013176"/>
            <a:ext cx="7435049" cy="830997"/>
          </a:xfrm>
          <a:prstGeom prst="rect">
            <a:avLst/>
          </a:prstGeom>
          <a:noFill/>
        </p:spPr>
        <p:txBody>
          <a:bodyPr wrap="none" rtlCol="0">
            <a:spAutoFit/>
          </a:bodyPr>
          <a:lstStyle/>
          <a:p>
            <a:r>
              <a:rPr kumimoji="1" lang="ja-JP" altLang="en-US" sz="2400"/>
              <a:t>各原子が所属するセル番号の「住所録」を作る</a:t>
            </a:r>
            <a:endParaRPr kumimoji="1" lang="en-US" altLang="ja-JP" sz="2400"/>
          </a:p>
          <a:p>
            <a:r>
              <a:rPr kumimoji="1" lang="ja-JP" altLang="en-US" sz="2400"/>
              <a:t>ある粒子について、隣接する</a:t>
            </a:r>
            <a:r>
              <a:rPr kumimoji="1" lang="en-US" altLang="ja-JP" sz="2400"/>
              <a:t>9</a:t>
            </a:r>
            <a:r>
              <a:rPr kumimoji="1" lang="ja-JP" altLang="en-US" sz="2400"/>
              <a:t>つのセルのみ探索する</a:t>
            </a: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58C8026D-54C2-E45B-FAFE-7EFF241D737F}"/>
                  </a:ext>
                </a:extLst>
              </p:cNvPr>
              <p:cNvSpPr txBox="1"/>
              <p:nvPr/>
            </p:nvSpPr>
            <p:spPr>
              <a:xfrm>
                <a:off x="539552" y="6021288"/>
                <a:ext cx="7278724" cy="584775"/>
              </a:xfrm>
              <a:prstGeom prst="rect">
                <a:avLst/>
              </a:prstGeom>
              <a:noFill/>
            </p:spPr>
            <p:txBody>
              <a:bodyPr wrap="none" rtlCol="0">
                <a:spAutoFit/>
              </a:bodyPr>
              <a:lstStyle/>
              <a:p>
                <a:r>
                  <a:rPr kumimoji="1" lang="ja-JP" altLang="en-US" sz="3200"/>
                  <a:t>住所録作成、セルの探索どちらも</a:t>
                </a:r>
                <a14:m>
                  <m:oMath xmlns:m="http://schemas.openxmlformats.org/officeDocument/2006/math">
                    <m:r>
                      <a:rPr kumimoji="1" lang="en-US" altLang="ja-JP" sz="3200" b="0" i="1" smtClean="0">
                        <a:latin typeface="Cambria Math" panose="02040503050406030204" pitchFamily="18" charset="0"/>
                      </a:rPr>
                      <m:t>𝑂</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𝑁</m:t>
                    </m:r>
                    <m:r>
                      <a:rPr kumimoji="1" lang="en-US" altLang="ja-JP" sz="3200" b="0" i="1" smtClean="0">
                        <a:latin typeface="Cambria Math" panose="02040503050406030204" pitchFamily="18" charset="0"/>
                      </a:rPr>
                      <m:t>)</m:t>
                    </m:r>
                  </m:oMath>
                </a14:m>
                <a:endParaRPr kumimoji="1" lang="ja-JP" altLang="en-US" sz="3200"/>
              </a:p>
            </p:txBody>
          </p:sp>
        </mc:Choice>
        <mc:Fallback xmlns="">
          <p:sp>
            <p:nvSpPr>
              <p:cNvPr id="41" name="テキスト ボックス 40">
                <a:extLst>
                  <a:ext uri="{FF2B5EF4-FFF2-40B4-BE49-F238E27FC236}">
                    <a16:creationId xmlns:a16="http://schemas.microsoft.com/office/drawing/2014/main" id="{58C8026D-54C2-E45B-FAFE-7EFF241D737F}"/>
                  </a:ext>
                </a:extLst>
              </p:cNvPr>
              <p:cNvSpPr txBox="1">
                <a:spLocks noRot="1" noChangeAspect="1" noMove="1" noResize="1" noEditPoints="1" noAdjustHandles="1" noChangeArrowheads="1" noChangeShapeType="1" noTextEdit="1"/>
              </p:cNvSpPr>
              <p:nvPr/>
            </p:nvSpPr>
            <p:spPr>
              <a:xfrm>
                <a:off x="539552" y="6021288"/>
                <a:ext cx="7278724" cy="584775"/>
              </a:xfrm>
              <a:prstGeom prst="rect">
                <a:avLst/>
              </a:prstGeom>
              <a:blipFill>
                <a:blip r:embed="rId2"/>
                <a:stretch>
                  <a:fillRect l="-2178" t="-16667" b="-302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17993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B0DC20E-8344-56FF-D9C2-46E3F6AE99A9}"/>
              </a:ext>
            </a:extLst>
          </p:cNvPr>
          <p:cNvSpPr>
            <a:spLocks noGrp="1"/>
          </p:cNvSpPr>
          <p:nvPr>
            <p:ph type="body" sz="quarter" idx="10"/>
          </p:nvPr>
        </p:nvSpPr>
        <p:spPr/>
        <p:txBody>
          <a:bodyPr/>
          <a:lstStyle/>
          <a:p>
            <a:r>
              <a:rPr kumimoji="1" lang="en-US" altLang="ja-JP"/>
              <a:t>MD</a:t>
            </a:r>
            <a:r>
              <a:rPr kumimoji="1" lang="ja-JP" altLang="en-US"/>
              <a:t>実装の基礎の</a:t>
            </a:r>
            <a:r>
              <a:rPr lang="ja-JP" altLang="en-US"/>
              <a:t>まとめ</a:t>
            </a:r>
            <a:endParaRPr kumimoji="1" lang="ja-JP" altLang="en-US" dirty="0"/>
          </a:p>
        </p:txBody>
      </p:sp>
    </p:spTree>
    <p:extLst>
      <p:ext uri="{BB962C8B-B14F-4D97-AF65-F5344CB8AC3E}">
        <p14:creationId xmlns:p14="http://schemas.microsoft.com/office/powerpoint/2010/main" val="2632485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7A72248-B77E-2BFF-4150-5D50A1C6597E}"/>
              </a:ext>
            </a:extLst>
          </p:cNvPr>
          <p:cNvSpPr>
            <a:spLocks noGrp="1"/>
          </p:cNvSpPr>
          <p:nvPr>
            <p:ph type="body" sz="quarter" idx="10"/>
          </p:nvPr>
        </p:nvSpPr>
        <p:spPr/>
        <p:txBody>
          <a:bodyPr/>
          <a:lstStyle/>
          <a:p>
            <a:r>
              <a:rPr kumimoji="1" lang="ja-JP" altLang="en-US"/>
              <a:t>分子動力学法の高速化</a:t>
            </a:r>
          </a:p>
        </p:txBody>
      </p:sp>
      <p:pic>
        <p:nvPicPr>
          <p:cNvPr id="1026" name="Picture 2" descr="落ち込むプログラムのキャラクター">
            <a:extLst>
              <a:ext uri="{FF2B5EF4-FFF2-40B4-BE49-F238E27FC236}">
                <a16:creationId xmlns:a16="http://schemas.microsoft.com/office/drawing/2014/main" id="{35E99CA2-F0B9-BAE9-4BDB-CD0AA3AF6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221088"/>
            <a:ext cx="2481064" cy="248106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7C9469E-0239-74A6-06FE-99BD8F7AC3E9}"/>
              </a:ext>
            </a:extLst>
          </p:cNvPr>
          <p:cNvSpPr txBox="1"/>
          <p:nvPr/>
        </p:nvSpPr>
        <p:spPr>
          <a:xfrm>
            <a:off x="323528" y="1844824"/>
            <a:ext cx="8648521" cy="1938992"/>
          </a:xfrm>
          <a:prstGeom prst="rect">
            <a:avLst/>
          </a:prstGeom>
          <a:noFill/>
        </p:spPr>
        <p:txBody>
          <a:bodyPr wrap="none" rtlCol="0">
            <a:spAutoFit/>
          </a:bodyPr>
          <a:lstStyle/>
          <a:p>
            <a:pPr marL="457200" indent="-457200">
              <a:buFont typeface="+mj-lt"/>
              <a:buAutoNum type="arabicPeriod"/>
            </a:pPr>
            <a:r>
              <a:rPr kumimoji="1" lang="ja-JP" altLang="en-US" sz="2400"/>
              <a:t>初期状態を生成する</a:t>
            </a:r>
            <a:endParaRPr kumimoji="1" lang="en-US" altLang="ja-JP" sz="2400"/>
          </a:p>
          <a:p>
            <a:pPr marL="457200" indent="-457200">
              <a:buFont typeface="+mj-lt"/>
              <a:buAutoNum type="arabicPeriod"/>
            </a:pPr>
            <a:r>
              <a:rPr kumimoji="1" lang="ja-JP" altLang="en-US" sz="2400"/>
              <a:t>グリッド探索により相互作用ペアを作成する</a:t>
            </a:r>
            <a:endParaRPr kumimoji="1" lang="en-US" altLang="ja-JP" sz="2400" dirty="0"/>
          </a:p>
          <a:p>
            <a:pPr marL="457200" indent="-457200">
              <a:buFont typeface="+mj-lt"/>
              <a:buAutoNum type="arabicPeriod"/>
            </a:pPr>
            <a:r>
              <a:rPr lang="ja-JP" altLang="en-US" sz="2400"/>
              <a:t>それぞれのペアについて</a:t>
            </a:r>
            <a:r>
              <a:rPr lang="ja-JP" altLang="en-US" sz="2400" dirty="0"/>
              <a:t>力積を計算し、運動量を更新する</a:t>
            </a:r>
            <a:endParaRPr lang="en-US" altLang="ja-JP" sz="2400" dirty="0"/>
          </a:p>
          <a:p>
            <a:pPr marL="457200" indent="-457200">
              <a:buFont typeface="+mj-lt"/>
              <a:buAutoNum type="arabicPeriod"/>
            </a:pPr>
            <a:r>
              <a:rPr kumimoji="1" lang="ja-JP" altLang="en-US" sz="2400" dirty="0"/>
              <a:t>更新された運動量にもとづいて位置を</a:t>
            </a:r>
            <a:r>
              <a:rPr kumimoji="1" lang="ja-JP" altLang="en-US" sz="2400"/>
              <a:t>更新する</a:t>
            </a:r>
            <a:endParaRPr kumimoji="1" lang="en-US" altLang="ja-JP" sz="2400"/>
          </a:p>
          <a:p>
            <a:pPr marL="457200" indent="-457200">
              <a:buFont typeface="+mj-lt"/>
              <a:buAutoNum type="arabicPeriod"/>
            </a:pPr>
            <a:r>
              <a:rPr kumimoji="1" lang="en-US" altLang="ja-JP" sz="2400"/>
              <a:t>3</a:t>
            </a:r>
            <a:r>
              <a:rPr kumimoji="1" lang="ja-JP" altLang="en-US" sz="2400"/>
              <a:t>～</a:t>
            </a:r>
            <a:r>
              <a:rPr lang="en-US" altLang="ja-JP" sz="2400"/>
              <a:t>5</a:t>
            </a:r>
            <a:r>
              <a:rPr lang="ja-JP" altLang="en-US" sz="2400"/>
              <a:t>を繰り返す</a:t>
            </a:r>
            <a:endParaRPr kumimoji="1" lang="ja-JP" altLang="en-US" sz="2400" dirty="0"/>
          </a:p>
        </p:txBody>
      </p:sp>
      <p:sp>
        <p:nvSpPr>
          <p:cNvPr id="3" name="テキスト ボックス 2">
            <a:extLst>
              <a:ext uri="{FF2B5EF4-FFF2-40B4-BE49-F238E27FC236}">
                <a16:creationId xmlns:a16="http://schemas.microsoft.com/office/drawing/2014/main" id="{CB9BF241-DC03-3D31-4ED6-AA2A48D75081}"/>
              </a:ext>
            </a:extLst>
          </p:cNvPr>
          <p:cNvSpPr txBox="1"/>
          <p:nvPr/>
        </p:nvSpPr>
        <p:spPr>
          <a:xfrm>
            <a:off x="107504" y="1196752"/>
            <a:ext cx="5109091" cy="584775"/>
          </a:xfrm>
          <a:prstGeom prst="rect">
            <a:avLst/>
          </a:prstGeom>
          <a:noFill/>
        </p:spPr>
        <p:txBody>
          <a:bodyPr wrap="none" rtlCol="0">
            <a:spAutoFit/>
          </a:bodyPr>
          <a:lstStyle/>
          <a:p>
            <a:r>
              <a:rPr kumimoji="1" lang="ja-JP" altLang="en-US" sz="3200"/>
              <a:t>分子動力学法の単純な実装</a:t>
            </a:r>
          </a:p>
        </p:txBody>
      </p:sp>
      <p:sp>
        <p:nvSpPr>
          <p:cNvPr id="5" name="テキスト ボックス 4">
            <a:extLst>
              <a:ext uri="{FF2B5EF4-FFF2-40B4-BE49-F238E27FC236}">
                <a16:creationId xmlns:a16="http://schemas.microsoft.com/office/drawing/2014/main" id="{15699151-60F1-5878-55E4-BFBC460CB121}"/>
              </a:ext>
            </a:extLst>
          </p:cNvPr>
          <p:cNvSpPr txBox="1"/>
          <p:nvPr/>
        </p:nvSpPr>
        <p:spPr>
          <a:xfrm>
            <a:off x="3131840" y="4077072"/>
            <a:ext cx="4288353" cy="584775"/>
          </a:xfrm>
          <a:prstGeom prst="rect">
            <a:avLst/>
          </a:prstGeom>
          <a:noFill/>
        </p:spPr>
        <p:txBody>
          <a:bodyPr wrap="none" rtlCol="0">
            <a:spAutoFit/>
          </a:bodyPr>
          <a:lstStyle/>
          <a:p>
            <a:r>
              <a:rPr lang="ja-JP" altLang="en-US" sz="3200"/>
              <a:t>上記の単純な実装では</a:t>
            </a:r>
            <a:endParaRPr kumimoji="1" lang="ja-JP" altLang="en-US" sz="3200"/>
          </a:p>
        </p:txBody>
      </p:sp>
      <p:sp>
        <p:nvSpPr>
          <p:cNvPr id="7" name="テキスト ボックス 6">
            <a:extLst>
              <a:ext uri="{FF2B5EF4-FFF2-40B4-BE49-F238E27FC236}">
                <a16:creationId xmlns:a16="http://schemas.microsoft.com/office/drawing/2014/main" id="{9FEEA905-411C-1831-45D4-6899C941F43D}"/>
              </a:ext>
            </a:extLst>
          </p:cNvPr>
          <p:cNvSpPr txBox="1"/>
          <p:nvPr/>
        </p:nvSpPr>
        <p:spPr>
          <a:xfrm>
            <a:off x="3923928" y="4725144"/>
            <a:ext cx="2646878" cy="830997"/>
          </a:xfrm>
          <a:prstGeom prst="rect">
            <a:avLst/>
          </a:prstGeom>
          <a:noFill/>
        </p:spPr>
        <p:txBody>
          <a:bodyPr wrap="none" rtlCol="0">
            <a:spAutoFit/>
          </a:bodyPr>
          <a:lstStyle/>
          <a:p>
            <a:r>
              <a:rPr kumimoji="1" lang="ja-JP" altLang="en-US" sz="4800">
                <a:solidFill>
                  <a:srgbClr val="FF0000"/>
                </a:solidFill>
              </a:rPr>
              <a:t>まったく</a:t>
            </a:r>
          </a:p>
        </p:txBody>
      </p:sp>
      <p:sp>
        <p:nvSpPr>
          <p:cNvPr id="8" name="テキスト ボックス 7">
            <a:extLst>
              <a:ext uri="{FF2B5EF4-FFF2-40B4-BE49-F238E27FC236}">
                <a16:creationId xmlns:a16="http://schemas.microsoft.com/office/drawing/2014/main" id="{A8BB176F-6D6B-E831-397E-10072ACD40AE}"/>
              </a:ext>
            </a:extLst>
          </p:cNvPr>
          <p:cNvSpPr txBox="1"/>
          <p:nvPr/>
        </p:nvSpPr>
        <p:spPr>
          <a:xfrm>
            <a:off x="5004048" y="5733256"/>
            <a:ext cx="2646878" cy="584775"/>
          </a:xfrm>
          <a:prstGeom prst="rect">
            <a:avLst/>
          </a:prstGeom>
          <a:noFill/>
        </p:spPr>
        <p:txBody>
          <a:bodyPr wrap="none" rtlCol="0">
            <a:spAutoFit/>
          </a:bodyPr>
          <a:lstStyle/>
          <a:p>
            <a:r>
              <a:rPr kumimoji="1" lang="ja-JP" altLang="en-US" sz="3200"/>
              <a:t>性能が出ない</a:t>
            </a:r>
          </a:p>
        </p:txBody>
      </p:sp>
    </p:spTree>
    <p:extLst>
      <p:ext uri="{BB962C8B-B14F-4D97-AF65-F5344CB8AC3E}">
        <p14:creationId xmlns:p14="http://schemas.microsoft.com/office/powerpoint/2010/main" val="297865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A47AD1F-593E-ED8D-E260-2F1A436274A7}"/>
              </a:ext>
            </a:extLst>
          </p:cNvPr>
          <p:cNvSpPr>
            <a:spLocks noGrp="1"/>
          </p:cNvSpPr>
          <p:nvPr>
            <p:ph type="body" sz="quarter" idx="10"/>
          </p:nvPr>
        </p:nvSpPr>
        <p:spPr/>
        <p:txBody>
          <a:bodyPr/>
          <a:lstStyle/>
          <a:p>
            <a:r>
              <a:rPr kumimoji="1" lang="ja-JP" altLang="en-US"/>
              <a:t>分子動力学法の高速化</a:t>
            </a:r>
          </a:p>
        </p:txBody>
      </p:sp>
      <p:sp>
        <p:nvSpPr>
          <p:cNvPr id="3" name="テキスト ボックス 2">
            <a:extLst>
              <a:ext uri="{FF2B5EF4-FFF2-40B4-BE49-F238E27FC236}">
                <a16:creationId xmlns:a16="http://schemas.microsoft.com/office/drawing/2014/main" id="{9F42E1B6-582A-FE80-4F58-7A835DD33C77}"/>
              </a:ext>
            </a:extLst>
          </p:cNvPr>
          <p:cNvSpPr txBox="1"/>
          <p:nvPr/>
        </p:nvSpPr>
        <p:spPr>
          <a:xfrm>
            <a:off x="395536" y="1268760"/>
            <a:ext cx="8528297" cy="584775"/>
          </a:xfrm>
          <a:prstGeom prst="rect">
            <a:avLst/>
          </a:prstGeom>
          <a:noFill/>
        </p:spPr>
        <p:txBody>
          <a:bodyPr wrap="none" rtlCol="0">
            <a:spAutoFit/>
          </a:bodyPr>
          <a:lstStyle/>
          <a:p>
            <a:r>
              <a:rPr lang="en-US" altLang="ja-JP" sz="3200"/>
              <a:t>Q. </a:t>
            </a:r>
            <a:r>
              <a:rPr lang="ja-JP" altLang="en-US" sz="3200"/>
              <a:t>なぜ単純なコードでは性能が出ないのか？</a:t>
            </a:r>
            <a:endParaRPr kumimoji="1" lang="ja-JP" altLang="en-US" sz="3200"/>
          </a:p>
        </p:txBody>
      </p:sp>
      <p:sp>
        <p:nvSpPr>
          <p:cNvPr id="4" name="テキスト ボックス 3">
            <a:extLst>
              <a:ext uri="{FF2B5EF4-FFF2-40B4-BE49-F238E27FC236}">
                <a16:creationId xmlns:a16="http://schemas.microsoft.com/office/drawing/2014/main" id="{E973D683-C766-34C2-85A0-67AC862336F5}"/>
              </a:ext>
            </a:extLst>
          </p:cNvPr>
          <p:cNvSpPr txBox="1"/>
          <p:nvPr/>
        </p:nvSpPr>
        <p:spPr>
          <a:xfrm>
            <a:off x="395536" y="1988840"/>
            <a:ext cx="6021200" cy="584775"/>
          </a:xfrm>
          <a:prstGeom prst="rect">
            <a:avLst/>
          </a:prstGeom>
          <a:noFill/>
        </p:spPr>
        <p:txBody>
          <a:bodyPr wrap="none" rtlCol="0">
            <a:spAutoFit/>
          </a:bodyPr>
          <a:lstStyle/>
          <a:p>
            <a:r>
              <a:rPr lang="en-US" altLang="ja-JP" sz="3200"/>
              <a:t>A. </a:t>
            </a:r>
            <a:r>
              <a:rPr lang="ja-JP" altLang="en-US" sz="3200"/>
              <a:t>計算機が複雑化しているから</a:t>
            </a:r>
            <a:endParaRPr kumimoji="1" lang="ja-JP" altLang="en-US" sz="3200"/>
          </a:p>
        </p:txBody>
      </p:sp>
      <p:pic>
        <p:nvPicPr>
          <p:cNvPr id="2050" name="Picture 2" descr="バベルの塔のイラスト">
            <a:extLst>
              <a:ext uri="{FF2B5EF4-FFF2-40B4-BE49-F238E27FC236}">
                <a16:creationId xmlns:a16="http://schemas.microsoft.com/office/drawing/2014/main" id="{A2886B8A-A20B-B1A9-5D05-60D59298D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80928"/>
            <a:ext cx="3017912" cy="301791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E58F1AC-2B98-FB1B-9599-D078964D23D4}"/>
              </a:ext>
            </a:extLst>
          </p:cNvPr>
          <p:cNvSpPr txBox="1"/>
          <p:nvPr/>
        </p:nvSpPr>
        <p:spPr>
          <a:xfrm>
            <a:off x="2839368" y="3429000"/>
            <a:ext cx="6300192" cy="1200329"/>
          </a:xfrm>
          <a:prstGeom prst="rect">
            <a:avLst/>
          </a:prstGeom>
          <a:noFill/>
        </p:spPr>
        <p:txBody>
          <a:bodyPr wrap="square" rtlCol="0">
            <a:spAutoFit/>
          </a:bodyPr>
          <a:lstStyle/>
          <a:p>
            <a:r>
              <a:rPr lang="en-US" altLang="ja-JP" sz="2400"/>
              <a:t>CPU</a:t>
            </a:r>
            <a:r>
              <a:rPr lang="ja-JP" altLang="en-US" sz="2400"/>
              <a:t>は年々複雑化、多階層化している</a:t>
            </a:r>
            <a:endParaRPr lang="en-US" altLang="ja-JP" sz="2400"/>
          </a:p>
          <a:p>
            <a:r>
              <a:rPr lang="ja-JP" altLang="en-US" sz="2400"/>
              <a:t>計算機の仕組みを理解してコードを書かないと性能が出ない</a:t>
            </a:r>
            <a:endParaRPr lang="en-US" altLang="ja-JP" sz="2400"/>
          </a:p>
        </p:txBody>
      </p:sp>
      <p:sp>
        <p:nvSpPr>
          <p:cNvPr id="8" name="テキスト ボックス 7">
            <a:extLst>
              <a:ext uri="{FF2B5EF4-FFF2-40B4-BE49-F238E27FC236}">
                <a16:creationId xmlns:a16="http://schemas.microsoft.com/office/drawing/2014/main" id="{3CCD0B03-E0A3-5E05-7385-F54361E7E0D0}"/>
              </a:ext>
            </a:extLst>
          </p:cNvPr>
          <p:cNvSpPr txBox="1"/>
          <p:nvPr/>
        </p:nvSpPr>
        <p:spPr>
          <a:xfrm>
            <a:off x="611560" y="5877272"/>
            <a:ext cx="7560840" cy="584775"/>
          </a:xfrm>
          <a:prstGeom prst="rect">
            <a:avLst/>
          </a:prstGeom>
          <a:noFill/>
        </p:spPr>
        <p:txBody>
          <a:bodyPr wrap="square">
            <a:spAutoFit/>
          </a:bodyPr>
          <a:lstStyle/>
          <a:p>
            <a:r>
              <a:rPr lang="ja-JP" altLang="en-US" sz="3200"/>
              <a:t>近年特に重要なのが</a:t>
            </a:r>
            <a:r>
              <a:rPr lang="ja-JP" altLang="en-US" sz="3200">
                <a:solidFill>
                  <a:srgbClr val="FF0000"/>
                </a:solidFill>
              </a:rPr>
              <a:t>キャッシュ</a:t>
            </a:r>
            <a:r>
              <a:rPr lang="ja-JP" altLang="en-US" sz="3200"/>
              <a:t>と</a:t>
            </a:r>
            <a:r>
              <a:rPr lang="en-US" altLang="ja-JP" sz="3200">
                <a:solidFill>
                  <a:srgbClr val="FF0000"/>
                </a:solidFill>
              </a:rPr>
              <a:t>SIMD</a:t>
            </a:r>
          </a:p>
        </p:txBody>
      </p:sp>
    </p:spTree>
    <p:extLst>
      <p:ext uri="{BB962C8B-B14F-4D97-AF65-F5344CB8AC3E}">
        <p14:creationId xmlns:p14="http://schemas.microsoft.com/office/powerpoint/2010/main" val="3055444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B382CD6-29CF-9D58-9180-C4AFA9621459}"/>
              </a:ext>
            </a:extLst>
          </p:cNvPr>
          <p:cNvSpPr>
            <a:spLocks noGrp="1"/>
          </p:cNvSpPr>
          <p:nvPr>
            <p:ph type="body" sz="quarter" idx="10"/>
          </p:nvPr>
        </p:nvSpPr>
        <p:spPr/>
        <p:txBody>
          <a:bodyPr/>
          <a:lstStyle/>
          <a:p>
            <a:r>
              <a:rPr lang="ja-JP" altLang="en-US"/>
              <a:t>計算機の仕組み</a:t>
            </a:r>
            <a:endParaRPr kumimoji="1" lang="ja-JP" altLang="en-US"/>
          </a:p>
        </p:txBody>
      </p:sp>
      <p:sp>
        <p:nvSpPr>
          <p:cNvPr id="3" name="テキスト ボックス 2">
            <a:extLst>
              <a:ext uri="{FF2B5EF4-FFF2-40B4-BE49-F238E27FC236}">
                <a16:creationId xmlns:a16="http://schemas.microsoft.com/office/drawing/2014/main" id="{88721728-0B5C-3476-7B23-2F73D30736A9}"/>
              </a:ext>
            </a:extLst>
          </p:cNvPr>
          <p:cNvSpPr txBox="1"/>
          <p:nvPr/>
        </p:nvSpPr>
        <p:spPr bwMode="auto">
          <a:xfrm>
            <a:off x="1259632" y="1539949"/>
            <a:ext cx="6912768" cy="1384995"/>
          </a:xfrm>
          <a:prstGeom prst="rect">
            <a:avLst/>
          </a:prstGeom>
          <a:noFill/>
          <a:ln w="9525">
            <a:noFill/>
            <a:miter lim="800000"/>
            <a:headEnd/>
            <a:tailEnd/>
          </a:ln>
        </p:spPr>
        <p:txBody>
          <a:bodyPr wrap="square" rtlCol="0">
            <a:spAutoFit/>
          </a:bodyPr>
          <a:lstStyle/>
          <a:p>
            <a:r>
              <a:rPr kumimoji="1" lang="ja-JP" altLang="en-US" sz="2800" dirty="0">
                <a:solidFill>
                  <a:srgbClr val="011893"/>
                </a:solidFill>
              </a:rPr>
              <a:t>メモリ</a:t>
            </a:r>
            <a:r>
              <a:rPr kumimoji="1" lang="ja-JP" altLang="en-US" sz="2800" dirty="0"/>
              <a:t>から</a:t>
            </a:r>
            <a:r>
              <a:rPr kumimoji="1" lang="ja-JP" altLang="en-US" sz="2800" dirty="0">
                <a:solidFill>
                  <a:srgbClr val="011893"/>
                </a:solidFill>
              </a:rPr>
              <a:t>データ</a:t>
            </a:r>
            <a:r>
              <a:rPr kumimoji="1" lang="ja-JP" altLang="en-US" sz="2800" dirty="0"/>
              <a:t>と</a:t>
            </a:r>
            <a:r>
              <a:rPr kumimoji="1" lang="ja-JP" altLang="en-US" sz="2800" dirty="0">
                <a:solidFill>
                  <a:srgbClr val="011893"/>
                </a:solidFill>
              </a:rPr>
              <a:t>命令</a:t>
            </a:r>
            <a:r>
              <a:rPr kumimoji="1" lang="ja-JP" altLang="en-US" sz="2800" dirty="0"/>
              <a:t>を取ってきて</a:t>
            </a:r>
            <a:endParaRPr kumimoji="1" lang="en-US" altLang="ja-JP" sz="2800" dirty="0"/>
          </a:p>
          <a:p>
            <a:r>
              <a:rPr lang="ja-JP" altLang="en-US" sz="2800" dirty="0">
                <a:solidFill>
                  <a:srgbClr val="011893"/>
                </a:solidFill>
              </a:rPr>
              <a:t>演算機</a:t>
            </a:r>
            <a:r>
              <a:rPr lang="ja-JP" altLang="en-US" sz="2800" dirty="0"/>
              <a:t>に投げ</a:t>
            </a:r>
            <a:endParaRPr lang="en-US" altLang="ja-JP" sz="2800" dirty="0"/>
          </a:p>
          <a:p>
            <a:r>
              <a:rPr kumimoji="1" lang="ja-JP" altLang="en-US" sz="2800" dirty="0"/>
              <a:t>演算結果を</a:t>
            </a:r>
            <a:r>
              <a:rPr kumimoji="1" lang="ja-JP" altLang="en-US" sz="2800" dirty="0">
                <a:solidFill>
                  <a:srgbClr val="011893"/>
                </a:solidFill>
              </a:rPr>
              <a:t>メモリ</a:t>
            </a:r>
            <a:r>
              <a:rPr kumimoji="1" lang="ja-JP" altLang="en-US" sz="2800" dirty="0"/>
              <a:t>に書き戻す</a:t>
            </a:r>
          </a:p>
        </p:txBody>
      </p:sp>
      <p:sp>
        <p:nvSpPr>
          <p:cNvPr id="4" name="テキスト ボックス 3">
            <a:extLst>
              <a:ext uri="{FF2B5EF4-FFF2-40B4-BE49-F238E27FC236}">
                <a16:creationId xmlns:a16="http://schemas.microsoft.com/office/drawing/2014/main" id="{FF128DFF-2F62-8408-E8BB-47ACA1550EE6}"/>
              </a:ext>
            </a:extLst>
          </p:cNvPr>
          <p:cNvSpPr txBox="1"/>
          <p:nvPr/>
        </p:nvSpPr>
        <p:spPr bwMode="auto">
          <a:xfrm>
            <a:off x="251520" y="908720"/>
            <a:ext cx="2024913" cy="584775"/>
          </a:xfrm>
          <a:prstGeom prst="rect">
            <a:avLst/>
          </a:prstGeom>
          <a:noFill/>
          <a:ln w="9525">
            <a:noFill/>
            <a:miter lim="800000"/>
            <a:headEnd/>
            <a:tailEnd/>
          </a:ln>
        </p:spPr>
        <p:txBody>
          <a:bodyPr wrap="none" rtlCol="0">
            <a:spAutoFit/>
          </a:bodyPr>
          <a:lstStyle/>
          <a:p>
            <a:r>
              <a:rPr kumimoji="1" lang="ja-JP" altLang="en-US" sz="3200" dirty="0"/>
              <a:t>計算機とは</a:t>
            </a:r>
          </a:p>
        </p:txBody>
      </p:sp>
      <p:sp>
        <p:nvSpPr>
          <p:cNvPr id="5" name="テキスト ボックス 4">
            <a:extLst>
              <a:ext uri="{FF2B5EF4-FFF2-40B4-BE49-F238E27FC236}">
                <a16:creationId xmlns:a16="http://schemas.microsoft.com/office/drawing/2014/main" id="{03F5686F-FF2B-DC35-DF53-166FE61A7DFF}"/>
              </a:ext>
            </a:extLst>
          </p:cNvPr>
          <p:cNvSpPr txBox="1"/>
          <p:nvPr/>
        </p:nvSpPr>
        <p:spPr bwMode="auto">
          <a:xfrm>
            <a:off x="6732240" y="2852936"/>
            <a:ext cx="2236510" cy="584775"/>
          </a:xfrm>
          <a:prstGeom prst="rect">
            <a:avLst/>
          </a:prstGeom>
          <a:noFill/>
          <a:ln w="9525">
            <a:noFill/>
            <a:miter lim="800000"/>
            <a:headEnd/>
            <a:tailEnd/>
          </a:ln>
        </p:spPr>
        <p:txBody>
          <a:bodyPr wrap="none" rtlCol="0">
            <a:spAutoFit/>
          </a:bodyPr>
          <a:lstStyle/>
          <a:p>
            <a:r>
              <a:rPr kumimoji="1" lang="ja-JP" altLang="en-US" sz="3200" dirty="0"/>
              <a:t>装置のこと</a:t>
            </a:r>
          </a:p>
        </p:txBody>
      </p:sp>
      <p:pic>
        <p:nvPicPr>
          <p:cNvPr id="6" name="Picture 2" descr="ä¼ç¤¾ã®å»ºç©ã®ã¢ã¤ã³ã³ï¼å·¥å ´ï¼">
            <a:extLst>
              <a:ext uri="{FF2B5EF4-FFF2-40B4-BE49-F238E27FC236}">
                <a16:creationId xmlns:a16="http://schemas.microsoft.com/office/drawing/2014/main" id="{68E293D1-44F7-09E2-28EB-A271FE5982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ä¼ç¤¾ã®å»ºç©ã®ã¢ã¤ã³ã³ï¼å·¥å ´ï¼">
            <a:extLst>
              <a:ext uri="{FF2B5EF4-FFF2-40B4-BE49-F238E27FC236}">
                <a16:creationId xmlns:a16="http://schemas.microsoft.com/office/drawing/2014/main" id="{35351C45-93A1-449B-6C59-CE673D5A1D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PUã®ã¤ã©ã¹ãï¼ã³ã³ãã¥ã¼ã¿ã¼ï¼">
            <a:extLst>
              <a:ext uri="{FF2B5EF4-FFF2-40B4-BE49-F238E27FC236}">
                <a16:creationId xmlns:a16="http://schemas.microsoft.com/office/drawing/2014/main" id="{45D712B4-8E27-5191-3F21-57D07BEFF6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4445343"/>
            <a:ext cx="1055530" cy="9103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ã¡ã¢ãªã¼ã®ã¤ã©ã¹ãï¼ã³ã³ãã¥ã¼ã¿ã¼ï¼">
            <a:extLst>
              <a:ext uri="{FF2B5EF4-FFF2-40B4-BE49-F238E27FC236}">
                <a16:creationId xmlns:a16="http://schemas.microsoft.com/office/drawing/2014/main" id="{336C6192-3899-7F85-E278-152B828A5D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4488451"/>
            <a:ext cx="933992" cy="948215"/>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568DC258-F4C6-BA5E-994D-C9EDFB09280D}"/>
              </a:ext>
            </a:extLst>
          </p:cNvPr>
          <p:cNvPicPr>
            <a:picLocks noChangeAspect="1"/>
          </p:cNvPicPr>
          <p:nvPr/>
        </p:nvPicPr>
        <p:blipFill>
          <a:blip r:embed="rId5"/>
          <a:stretch>
            <a:fillRect/>
          </a:stretch>
        </p:blipFill>
        <p:spPr>
          <a:xfrm>
            <a:off x="2987824" y="4494520"/>
            <a:ext cx="739140" cy="739140"/>
          </a:xfrm>
          <a:prstGeom prst="rect">
            <a:avLst/>
          </a:prstGeom>
        </p:spPr>
      </p:pic>
      <p:sp>
        <p:nvSpPr>
          <p:cNvPr id="12" name="左矢印 12">
            <a:extLst>
              <a:ext uri="{FF2B5EF4-FFF2-40B4-BE49-F238E27FC236}">
                <a16:creationId xmlns:a16="http://schemas.microsoft.com/office/drawing/2014/main" id="{1ED2FD81-99EE-D549-9E24-19B60F747218}"/>
              </a:ext>
            </a:extLst>
          </p:cNvPr>
          <p:cNvSpPr/>
          <p:nvPr/>
        </p:nvSpPr>
        <p:spPr>
          <a:xfrm>
            <a:off x="3813324" y="466724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3" name="左矢印 13">
            <a:extLst>
              <a:ext uri="{FF2B5EF4-FFF2-40B4-BE49-F238E27FC236}">
                <a16:creationId xmlns:a16="http://schemas.microsoft.com/office/drawing/2014/main" id="{9F702A18-B15E-AE5C-0084-926567474D02}"/>
              </a:ext>
            </a:extLst>
          </p:cNvPr>
          <p:cNvSpPr/>
          <p:nvPr/>
        </p:nvSpPr>
        <p:spPr>
          <a:xfrm rot="10800000">
            <a:off x="4565164" y="561212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4" name="図 13">
            <a:extLst>
              <a:ext uri="{FF2B5EF4-FFF2-40B4-BE49-F238E27FC236}">
                <a16:creationId xmlns:a16="http://schemas.microsoft.com/office/drawing/2014/main" id="{5BB69DBC-8658-B0B9-D99A-E26083F53B8D}"/>
              </a:ext>
            </a:extLst>
          </p:cNvPr>
          <p:cNvPicPr>
            <a:picLocks noChangeAspect="1"/>
          </p:cNvPicPr>
          <p:nvPr/>
        </p:nvPicPr>
        <p:blipFill>
          <a:blip r:embed="rId5"/>
          <a:stretch>
            <a:fillRect/>
          </a:stretch>
        </p:blipFill>
        <p:spPr>
          <a:xfrm>
            <a:off x="5273824" y="5398760"/>
            <a:ext cx="739140" cy="739140"/>
          </a:xfrm>
          <a:prstGeom prst="rect">
            <a:avLst/>
          </a:prstGeom>
        </p:spPr>
      </p:pic>
      <p:sp>
        <p:nvSpPr>
          <p:cNvPr id="15" name="テキスト ボックス 14">
            <a:extLst>
              <a:ext uri="{FF2B5EF4-FFF2-40B4-BE49-F238E27FC236}">
                <a16:creationId xmlns:a16="http://schemas.microsoft.com/office/drawing/2014/main" id="{CC472A25-CFF6-1BF6-B2AA-AE1E08FACEB4}"/>
              </a:ext>
            </a:extLst>
          </p:cNvPr>
          <p:cNvSpPr txBox="1"/>
          <p:nvPr/>
        </p:nvSpPr>
        <p:spPr bwMode="auto">
          <a:xfrm>
            <a:off x="3020844" y="4149080"/>
            <a:ext cx="806631" cy="400110"/>
          </a:xfrm>
          <a:prstGeom prst="rect">
            <a:avLst/>
          </a:prstGeom>
          <a:noFill/>
          <a:ln w="9525">
            <a:noFill/>
            <a:miter lim="800000"/>
            <a:headEnd/>
            <a:tailEnd/>
          </a:ln>
        </p:spPr>
        <p:txBody>
          <a:bodyPr wrap="none" rtlCol="0">
            <a:spAutoFit/>
          </a:bodyPr>
          <a:lstStyle/>
          <a:p>
            <a:r>
              <a:rPr kumimoji="1" lang="ja-JP" altLang="en-US" sz="2000" dirty="0"/>
              <a:t>データ</a:t>
            </a:r>
          </a:p>
        </p:txBody>
      </p:sp>
      <p:sp>
        <p:nvSpPr>
          <p:cNvPr id="16" name="テキスト ボックス 15">
            <a:extLst>
              <a:ext uri="{FF2B5EF4-FFF2-40B4-BE49-F238E27FC236}">
                <a16:creationId xmlns:a16="http://schemas.microsoft.com/office/drawing/2014/main" id="{16A10EB6-B3E2-ABF1-EDF0-899ACADF2F36}"/>
              </a:ext>
            </a:extLst>
          </p:cNvPr>
          <p:cNvSpPr txBox="1"/>
          <p:nvPr/>
        </p:nvSpPr>
        <p:spPr bwMode="auto">
          <a:xfrm>
            <a:off x="5042684" y="5012680"/>
            <a:ext cx="1210588" cy="400110"/>
          </a:xfrm>
          <a:prstGeom prst="rect">
            <a:avLst/>
          </a:prstGeom>
          <a:noFill/>
          <a:ln w="9525">
            <a:noFill/>
            <a:miter lim="800000"/>
            <a:headEnd/>
            <a:tailEnd/>
          </a:ln>
        </p:spPr>
        <p:txBody>
          <a:bodyPr wrap="none" rtlCol="0">
            <a:spAutoFit/>
          </a:bodyPr>
          <a:lstStyle/>
          <a:p>
            <a:r>
              <a:rPr kumimoji="1" lang="ja-JP" altLang="en-US" sz="2000" dirty="0"/>
              <a:t>演算結果</a:t>
            </a:r>
          </a:p>
        </p:txBody>
      </p:sp>
      <p:pic>
        <p:nvPicPr>
          <p:cNvPr id="17" name="図 16">
            <a:extLst>
              <a:ext uri="{FF2B5EF4-FFF2-40B4-BE49-F238E27FC236}">
                <a16:creationId xmlns:a16="http://schemas.microsoft.com/office/drawing/2014/main" id="{6E4F91C7-04BA-6D8B-947F-F844AE84D73F}"/>
              </a:ext>
            </a:extLst>
          </p:cNvPr>
          <p:cNvPicPr>
            <a:picLocks noChangeAspect="1"/>
          </p:cNvPicPr>
          <p:nvPr/>
        </p:nvPicPr>
        <p:blipFill>
          <a:blip r:embed="rId6"/>
          <a:stretch>
            <a:fillRect/>
          </a:stretch>
        </p:blipFill>
        <p:spPr>
          <a:xfrm>
            <a:off x="3925084" y="5043160"/>
            <a:ext cx="823478" cy="646430"/>
          </a:xfrm>
          <a:prstGeom prst="rect">
            <a:avLst/>
          </a:prstGeom>
        </p:spPr>
      </p:pic>
      <p:sp>
        <p:nvSpPr>
          <p:cNvPr id="18" name="テキスト ボックス 17">
            <a:extLst>
              <a:ext uri="{FF2B5EF4-FFF2-40B4-BE49-F238E27FC236}">
                <a16:creationId xmlns:a16="http://schemas.microsoft.com/office/drawing/2014/main" id="{623FE049-E4D9-9CAD-0525-B80349D636B9}"/>
              </a:ext>
            </a:extLst>
          </p:cNvPr>
          <p:cNvSpPr txBox="1"/>
          <p:nvPr/>
        </p:nvSpPr>
        <p:spPr bwMode="auto">
          <a:xfrm>
            <a:off x="899592" y="3797271"/>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sp>
        <p:nvSpPr>
          <p:cNvPr id="19" name="テキスト ボックス 18">
            <a:extLst>
              <a:ext uri="{FF2B5EF4-FFF2-40B4-BE49-F238E27FC236}">
                <a16:creationId xmlns:a16="http://schemas.microsoft.com/office/drawing/2014/main" id="{ADE124ED-E25E-D4ED-87D1-2FE34813B156}"/>
              </a:ext>
            </a:extLst>
          </p:cNvPr>
          <p:cNvSpPr txBox="1"/>
          <p:nvPr/>
        </p:nvSpPr>
        <p:spPr bwMode="auto">
          <a:xfrm>
            <a:off x="7380312" y="3840379"/>
            <a:ext cx="954107" cy="400110"/>
          </a:xfrm>
          <a:prstGeom prst="rect">
            <a:avLst/>
          </a:prstGeom>
          <a:noFill/>
          <a:ln w="9525">
            <a:noFill/>
            <a:miter lim="800000"/>
            <a:headEnd/>
            <a:tailEnd/>
          </a:ln>
        </p:spPr>
        <p:txBody>
          <a:bodyPr wrap="none" rtlCol="0">
            <a:spAutoFit/>
          </a:bodyPr>
          <a:lstStyle/>
          <a:p>
            <a:r>
              <a:rPr lang="ja-JP" altLang="en-US" sz="2000" dirty="0"/>
              <a:t>メモリ</a:t>
            </a:r>
            <a:endParaRPr kumimoji="1" lang="ja-JP" altLang="en-US" sz="2000" dirty="0"/>
          </a:p>
        </p:txBody>
      </p:sp>
      <p:sp>
        <p:nvSpPr>
          <p:cNvPr id="20" name="テキスト ボックス 19">
            <a:extLst>
              <a:ext uri="{FF2B5EF4-FFF2-40B4-BE49-F238E27FC236}">
                <a16:creationId xmlns:a16="http://schemas.microsoft.com/office/drawing/2014/main" id="{D3C4BEC2-3EA8-DCCD-4D56-59C0B3EFBE05}"/>
              </a:ext>
            </a:extLst>
          </p:cNvPr>
          <p:cNvSpPr txBox="1"/>
          <p:nvPr/>
        </p:nvSpPr>
        <p:spPr>
          <a:xfrm>
            <a:off x="179512" y="6237312"/>
            <a:ext cx="877163" cy="369332"/>
          </a:xfrm>
          <a:prstGeom prst="rect">
            <a:avLst/>
          </a:prstGeom>
          <a:noFill/>
        </p:spPr>
        <p:txBody>
          <a:bodyPr wrap="none" rtlCol="0">
            <a:spAutoFit/>
          </a:bodyPr>
          <a:lstStyle/>
          <a:p>
            <a:r>
              <a:rPr lang="ja-JP" altLang="en-US" dirty="0"/>
              <a:t>演算器</a:t>
            </a:r>
            <a:endParaRPr kumimoji="1" lang="ja-JP" altLang="en-US" dirty="0"/>
          </a:p>
        </p:txBody>
      </p:sp>
      <p:sp>
        <p:nvSpPr>
          <p:cNvPr id="21" name="テキスト ボックス 20">
            <a:extLst>
              <a:ext uri="{FF2B5EF4-FFF2-40B4-BE49-F238E27FC236}">
                <a16:creationId xmlns:a16="http://schemas.microsoft.com/office/drawing/2014/main" id="{EFBE6E6D-F590-F9CC-2545-C266C5404B74}"/>
              </a:ext>
            </a:extLst>
          </p:cNvPr>
          <p:cNvSpPr txBox="1"/>
          <p:nvPr/>
        </p:nvSpPr>
        <p:spPr>
          <a:xfrm>
            <a:off x="1259632" y="6228020"/>
            <a:ext cx="877163" cy="369332"/>
          </a:xfrm>
          <a:prstGeom prst="rect">
            <a:avLst/>
          </a:prstGeom>
          <a:noFill/>
        </p:spPr>
        <p:txBody>
          <a:bodyPr wrap="none" rtlCol="0">
            <a:spAutoFit/>
          </a:bodyPr>
          <a:lstStyle/>
          <a:p>
            <a:r>
              <a:rPr lang="ja-JP" altLang="en-US"/>
              <a:t>演算器</a:t>
            </a:r>
            <a:endParaRPr kumimoji="1" lang="ja-JP" altLang="en-US"/>
          </a:p>
        </p:txBody>
      </p:sp>
      <p:pic>
        <p:nvPicPr>
          <p:cNvPr id="3074" name="Picture 2" descr="倉庫のイラスト">
            <a:extLst>
              <a:ext uri="{FF2B5EF4-FFF2-40B4-BE49-F238E27FC236}">
                <a16:creationId xmlns:a16="http://schemas.microsoft.com/office/drawing/2014/main" id="{66B83B50-F384-99BA-CE16-4760D32FBF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6296" y="5445224"/>
            <a:ext cx="1224466" cy="10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34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道路と車のイラスト">
            <a:extLst>
              <a:ext uri="{FF2B5EF4-FFF2-40B4-BE49-F238E27FC236}">
                <a16:creationId xmlns:a16="http://schemas.microsoft.com/office/drawing/2014/main" id="{D3FCA89C-3825-3F5E-980D-3CAE36E8E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000352" y="353652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道路と車のイラスト">
            <a:extLst>
              <a:ext uri="{FF2B5EF4-FFF2-40B4-BE49-F238E27FC236}">
                <a16:creationId xmlns:a16="http://schemas.microsoft.com/office/drawing/2014/main" id="{DE51ADE3-24AB-F1C7-2122-627BF2280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344168" y="3536526"/>
            <a:ext cx="688258" cy="168897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3A43CCBF-35A4-6EEA-C4E1-77E0D8E50ED0}"/>
              </a:ext>
            </a:extLst>
          </p:cNvPr>
          <p:cNvSpPr>
            <a:spLocks noGrp="1"/>
          </p:cNvSpPr>
          <p:nvPr>
            <p:ph type="body" sz="quarter" idx="10"/>
          </p:nvPr>
        </p:nvSpPr>
        <p:spPr/>
        <p:txBody>
          <a:bodyPr/>
          <a:lstStyle/>
          <a:p>
            <a:r>
              <a:rPr lang="ja-JP" altLang="en-US"/>
              <a:t>計算機の仕組み</a:t>
            </a:r>
            <a:endParaRPr kumimoji="1" lang="ja-JP" altLang="en-US"/>
          </a:p>
        </p:txBody>
      </p:sp>
      <p:sp>
        <p:nvSpPr>
          <p:cNvPr id="3" name="テキスト ボックス 2">
            <a:extLst>
              <a:ext uri="{FF2B5EF4-FFF2-40B4-BE49-F238E27FC236}">
                <a16:creationId xmlns:a16="http://schemas.microsoft.com/office/drawing/2014/main" id="{C650DA94-3784-5A9B-F640-7A42E602AAA1}"/>
              </a:ext>
            </a:extLst>
          </p:cNvPr>
          <p:cNvSpPr txBox="1"/>
          <p:nvPr/>
        </p:nvSpPr>
        <p:spPr>
          <a:xfrm>
            <a:off x="323528" y="1052736"/>
            <a:ext cx="8222123" cy="461665"/>
          </a:xfrm>
          <a:prstGeom prst="rect">
            <a:avLst/>
          </a:prstGeom>
          <a:noFill/>
        </p:spPr>
        <p:txBody>
          <a:bodyPr wrap="none" rtlCol="0">
            <a:spAutoFit/>
          </a:bodyPr>
          <a:lstStyle/>
          <a:p>
            <a:r>
              <a:rPr lang="en-US" altLang="ja-JP" sz="2400"/>
              <a:t>CPU</a:t>
            </a:r>
            <a:r>
              <a:rPr lang="ja-JP" altLang="en-US" sz="2400"/>
              <a:t>の性能向上に比べて、メモリ転送能力が追いつかない</a:t>
            </a:r>
            <a:endParaRPr kumimoji="1" lang="ja-JP" altLang="en-US" sz="2400"/>
          </a:p>
        </p:txBody>
      </p:sp>
      <p:pic>
        <p:nvPicPr>
          <p:cNvPr id="22" name="Picture 2" descr="ä¼ç¤¾ã®å»ºç©ã®ã¢ã¤ã³ã³ï¼å·¥å ´ï¼">
            <a:extLst>
              <a:ext uri="{FF2B5EF4-FFF2-40B4-BE49-F238E27FC236}">
                <a16:creationId xmlns:a16="http://schemas.microsoft.com/office/drawing/2014/main" id="{76642194-F9ED-B9C3-6C25-37965BFF1C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3717032"/>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ä¼ç¤¾ã®å»ºç©ã®ã¢ã¤ã³ã³ï¼å·¥å ´ï¼">
            <a:extLst>
              <a:ext uri="{FF2B5EF4-FFF2-40B4-BE49-F238E27FC236}">
                <a16:creationId xmlns:a16="http://schemas.microsoft.com/office/drawing/2014/main" id="{C4EB180F-659D-6F04-3693-AFA8AB8077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3717032"/>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PUã®ã¤ã©ã¹ãï¼ã³ã³ãã¥ã¼ã¿ã¼ï¼">
            <a:extLst>
              <a:ext uri="{FF2B5EF4-FFF2-40B4-BE49-F238E27FC236}">
                <a16:creationId xmlns:a16="http://schemas.microsoft.com/office/drawing/2014/main" id="{B4369312-3918-271D-E9B7-20AFB9CE7B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592" y="2636912"/>
            <a:ext cx="1055530" cy="910395"/>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0B3A3489-F68D-448A-BE50-59A33DED3A32}"/>
              </a:ext>
            </a:extLst>
          </p:cNvPr>
          <p:cNvSpPr txBox="1"/>
          <p:nvPr/>
        </p:nvSpPr>
        <p:spPr bwMode="auto">
          <a:xfrm>
            <a:off x="1115616" y="1988840"/>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pic>
        <p:nvPicPr>
          <p:cNvPr id="28" name="Picture 2" descr="ä¼ç¤¾ã®å»ºç©ã®ã¢ã¤ã³ã³ï¼å·¥å ´ï¼">
            <a:extLst>
              <a:ext uri="{FF2B5EF4-FFF2-40B4-BE49-F238E27FC236}">
                <a16:creationId xmlns:a16="http://schemas.microsoft.com/office/drawing/2014/main" id="{64D4E0A8-7A44-6C9B-E191-CD9D81A998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4581128"/>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ä¼ç¤¾ã®å»ºç©ã®ã¢ã¤ã³ã³ï¼å·¥å ´ï¼">
            <a:extLst>
              <a:ext uri="{FF2B5EF4-FFF2-40B4-BE49-F238E27FC236}">
                <a16:creationId xmlns:a16="http://schemas.microsoft.com/office/drawing/2014/main" id="{BA699896-81B9-DA29-7F81-A1AEE350AB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4581128"/>
            <a:ext cx="765429" cy="711849"/>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a:extLst>
              <a:ext uri="{FF2B5EF4-FFF2-40B4-BE49-F238E27FC236}">
                <a16:creationId xmlns:a16="http://schemas.microsoft.com/office/drawing/2014/main" id="{6E67BC54-DD77-FA4E-0B52-DD240268FF2C}"/>
              </a:ext>
            </a:extLst>
          </p:cNvPr>
          <p:cNvSpPr txBox="1"/>
          <p:nvPr/>
        </p:nvSpPr>
        <p:spPr>
          <a:xfrm>
            <a:off x="161434" y="5373216"/>
            <a:ext cx="2339102" cy="461665"/>
          </a:xfrm>
          <a:prstGeom prst="rect">
            <a:avLst/>
          </a:prstGeom>
          <a:noFill/>
        </p:spPr>
        <p:txBody>
          <a:bodyPr wrap="none" rtlCol="0">
            <a:spAutoFit/>
          </a:bodyPr>
          <a:lstStyle/>
          <a:p>
            <a:r>
              <a:rPr lang="ja-JP" altLang="en-US" sz="2400"/>
              <a:t>演算能力は向上</a:t>
            </a:r>
            <a:endParaRPr kumimoji="1" lang="ja-JP" altLang="en-US" sz="2400" dirty="0"/>
          </a:p>
        </p:txBody>
      </p:sp>
      <p:pic>
        <p:nvPicPr>
          <p:cNvPr id="32" name="Picture 6" descr="ã¡ã¢ãªã¼ã®ã¤ã©ã¹ãï¼ã³ã³ãã¥ã¼ã¿ã¼ï¼">
            <a:extLst>
              <a:ext uri="{FF2B5EF4-FFF2-40B4-BE49-F238E27FC236}">
                <a16:creationId xmlns:a16="http://schemas.microsoft.com/office/drawing/2014/main" id="{43B05FE4-B8BD-30C7-2A75-8EB94C58638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6296" y="2636912"/>
            <a:ext cx="933992" cy="948215"/>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7CA81229-560F-B056-44D1-3418AEE7FBE0}"/>
              </a:ext>
            </a:extLst>
          </p:cNvPr>
          <p:cNvSpPr txBox="1"/>
          <p:nvPr/>
        </p:nvSpPr>
        <p:spPr bwMode="auto">
          <a:xfrm>
            <a:off x="7236296" y="1988840"/>
            <a:ext cx="954107" cy="400110"/>
          </a:xfrm>
          <a:prstGeom prst="rect">
            <a:avLst/>
          </a:prstGeom>
          <a:noFill/>
          <a:ln w="9525">
            <a:noFill/>
            <a:miter lim="800000"/>
            <a:headEnd/>
            <a:tailEnd/>
          </a:ln>
        </p:spPr>
        <p:txBody>
          <a:bodyPr wrap="none" rtlCol="0">
            <a:spAutoFit/>
          </a:bodyPr>
          <a:lstStyle/>
          <a:p>
            <a:r>
              <a:rPr lang="ja-JP" altLang="en-US" sz="2000" dirty="0"/>
              <a:t>メモリ</a:t>
            </a:r>
            <a:endParaRPr kumimoji="1" lang="ja-JP" altLang="en-US" sz="2000" dirty="0"/>
          </a:p>
        </p:txBody>
      </p:sp>
      <p:pic>
        <p:nvPicPr>
          <p:cNvPr id="35" name="Picture 2" descr="倉庫のイラスト">
            <a:extLst>
              <a:ext uri="{FF2B5EF4-FFF2-40B4-BE49-F238E27FC236}">
                <a16:creationId xmlns:a16="http://schemas.microsoft.com/office/drawing/2014/main" id="{31A68337-F35D-71C9-11A4-0E56182BB9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6216" y="378904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倉庫のイラスト">
            <a:extLst>
              <a:ext uri="{FF2B5EF4-FFF2-40B4-BE49-F238E27FC236}">
                <a16:creationId xmlns:a16="http://schemas.microsoft.com/office/drawing/2014/main" id="{D751C0FA-1516-3B8E-1B42-A2DB1F12901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6336" y="378904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倉庫のイラスト">
            <a:extLst>
              <a:ext uri="{FF2B5EF4-FFF2-40B4-BE49-F238E27FC236}">
                <a16:creationId xmlns:a16="http://schemas.microsoft.com/office/drawing/2014/main" id="{D1588BC1-691E-CCD5-5A29-49ECE4D360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6336" y="450912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倉庫のイラスト">
            <a:extLst>
              <a:ext uri="{FF2B5EF4-FFF2-40B4-BE49-F238E27FC236}">
                <a16:creationId xmlns:a16="http://schemas.microsoft.com/office/drawing/2014/main" id="{7026DDCA-7E50-2313-35BF-2B8E1000445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6216" y="450912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9" name="図 38">
            <a:extLst>
              <a:ext uri="{FF2B5EF4-FFF2-40B4-BE49-F238E27FC236}">
                <a16:creationId xmlns:a16="http://schemas.microsoft.com/office/drawing/2014/main" id="{D78B62A4-7265-1E41-B6DC-4F18868A61EE}"/>
              </a:ext>
            </a:extLst>
          </p:cNvPr>
          <p:cNvPicPr>
            <a:picLocks noChangeAspect="1"/>
          </p:cNvPicPr>
          <p:nvPr/>
        </p:nvPicPr>
        <p:blipFill>
          <a:blip r:embed="rId7"/>
          <a:stretch>
            <a:fillRect/>
          </a:stretch>
        </p:blipFill>
        <p:spPr>
          <a:xfrm>
            <a:off x="2915816" y="3645024"/>
            <a:ext cx="823478" cy="646430"/>
          </a:xfrm>
          <a:prstGeom prst="rect">
            <a:avLst/>
          </a:prstGeom>
        </p:spPr>
      </p:pic>
      <p:pic>
        <p:nvPicPr>
          <p:cNvPr id="4098" name="Picture 2" descr="漫符「焦った汗」">
            <a:extLst>
              <a:ext uri="{FF2B5EF4-FFF2-40B4-BE49-F238E27FC236}">
                <a16:creationId xmlns:a16="http://schemas.microsoft.com/office/drawing/2014/main" id="{A9BF33B4-7116-D970-5BB7-FBD12A66ED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800000">
            <a:off x="3566272" y="3044391"/>
            <a:ext cx="683792" cy="768822"/>
          </a:xfrm>
          <a:prstGeom prst="rect">
            <a:avLst/>
          </a:prstGeom>
          <a:noFill/>
          <a:extLst>
            <a:ext uri="{909E8E84-426E-40DD-AFC4-6F175D3DCCD1}">
              <a14:hiddenFill xmlns:a14="http://schemas.microsoft.com/office/drawing/2010/main">
                <a:solidFill>
                  <a:srgbClr val="FFFFFF"/>
                </a:solidFill>
              </a14:hiddenFill>
            </a:ext>
          </a:extLst>
        </p:spPr>
      </p:pic>
      <p:pic>
        <p:nvPicPr>
          <p:cNvPr id="41" name="図 40">
            <a:extLst>
              <a:ext uri="{FF2B5EF4-FFF2-40B4-BE49-F238E27FC236}">
                <a16:creationId xmlns:a16="http://schemas.microsoft.com/office/drawing/2014/main" id="{A7E54C0E-FA67-E4C4-1732-54D9DD084C3F}"/>
              </a:ext>
            </a:extLst>
          </p:cNvPr>
          <p:cNvPicPr>
            <a:picLocks noChangeAspect="1"/>
          </p:cNvPicPr>
          <p:nvPr/>
        </p:nvPicPr>
        <p:blipFill>
          <a:blip r:embed="rId7"/>
          <a:stretch>
            <a:fillRect/>
          </a:stretch>
        </p:blipFill>
        <p:spPr>
          <a:xfrm flipH="1">
            <a:off x="5251463" y="4077071"/>
            <a:ext cx="731748" cy="574422"/>
          </a:xfrm>
          <a:prstGeom prst="rect">
            <a:avLst/>
          </a:prstGeom>
        </p:spPr>
      </p:pic>
      <p:pic>
        <p:nvPicPr>
          <p:cNvPr id="42" name="Picture 2" descr="漫符「焦った汗」">
            <a:extLst>
              <a:ext uri="{FF2B5EF4-FFF2-40B4-BE49-F238E27FC236}">
                <a16:creationId xmlns:a16="http://schemas.microsoft.com/office/drawing/2014/main" id="{ABD6F571-9552-64E2-8137-61DAA1A8D2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127051">
            <a:off x="4812586" y="3559030"/>
            <a:ext cx="683792" cy="768822"/>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a:extLst>
              <a:ext uri="{FF2B5EF4-FFF2-40B4-BE49-F238E27FC236}">
                <a16:creationId xmlns:a16="http://schemas.microsoft.com/office/drawing/2014/main" id="{E7A00F60-A0C3-0E11-CB13-59F5BAD80D16}"/>
              </a:ext>
            </a:extLst>
          </p:cNvPr>
          <p:cNvSpPr txBox="1"/>
          <p:nvPr/>
        </p:nvSpPr>
        <p:spPr>
          <a:xfrm>
            <a:off x="6156176" y="5301208"/>
            <a:ext cx="2646878" cy="461665"/>
          </a:xfrm>
          <a:prstGeom prst="rect">
            <a:avLst/>
          </a:prstGeom>
          <a:noFill/>
        </p:spPr>
        <p:txBody>
          <a:bodyPr wrap="none" rtlCol="0">
            <a:spAutoFit/>
          </a:bodyPr>
          <a:lstStyle/>
          <a:p>
            <a:r>
              <a:rPr lang="ja-JP" altLang="en-US" sz="2400"/>
              <a:t>メモリ容量も増大</a:t>
            </a:r>
            <a:endParaRPr kumimoji="1" lang="ja-JP" altLang="en-US" sz="2400" dirty="0"/>
          </a:p>
        </p:txBody>
      </p:sp>
      <p:sp>
        <p:nvSpPr>
          <p:cNvPr id="46" name="テキスト ボックス 45">
            <a:extLst>
              <a:ext uri="{FF2B5EF4-FFF2-40B4-BE49-F238E27FC236}">
                <a16:creationId xmlns:a16="http://schemas.microsoft.com/office/drawing/2014/main" id="{00C939AC-EA97-AACA-BD81-3B62F60F8A6D}"/>
              </a:ext>
            </a:extLst>
          </p:cNvPr>
          <p:cNvSpPr txBox="1"/>
          <p:nvPr/>
        </p:nvSpPr>
        <p:spPr>
          <a:xfrm>
            <a:off x="3275856" y="4869160"/>
            <a:ext cx="2339102" cy="461665"/>
          </a:xfrm>
          <a:prstGeom prst="rect">
            <a:avLst/>
          </a:prstGeom>
          <a:noFill/>
        </p:spPr>
        <p:txBody>
          <a:bodyPr wrap="none" rtlCol="0">
            <a:spAutoFit/>
          </a:bodyPr>
          <a:lstStyle/>
          <a:p>
            <a:r>
              <a:rPr kumimoji="1" lang="ja-JP" altLang="en-US" sz="2400">
                <a:solidFill>
                  <a:srgbClr val="FF0000"/>
                </a:solidFill>
              </a:rPr>
              <a:t>転送能力は貧弱</a:t>
            </a:r>
            <a:endParaRPr kumimoji="1" lang="ja-JP" altLang="en-US" sz="2400" dirty="0">
              <a:solidFill>
                <a:srgbClr val="FF0000"/>
              </a:solidFill>
            </a:endParaRPr>
          </a:p>
        </p:txBody>
      </p:sp>
    </p:spTree>
    <p:extLst>
      <p:ext uri="{BB962C8B-B14F-4D97-AF65-F5344CB8AC3E}">
        <p14:creationId xmlns:p14="http://schemas.microsoft.com/office/powerpoint/2010/main" val="2254464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E05AED2-7BC4-A974-2AA2-C266CA27DEFF}"/>
              </a:ext>
            </a:extLst>
          </p:cNvPr>
          <p:cNvSpPr>
            <a:spLocks noGrp="1"/>
          </p:cNvSpPr>
          <p:nvPr>
            <p:ph type="body" sz="quarter" idx="10"/>
          </p:nvPr>
        </p:nvSpPr>
        <p:spPr/>
        <p:txBody>
          <a:bodyPr/>
          <a:lstStyle/>
          <a:p>
            <a:r>
              <a:rPr lang="ja-JP" altLang="en-US"/>
              <a:t>キャッシュとは何か</a:t>
            </a:r>
            <a:endParaRPr kumimoji="1" lang="ja-JP" altLang="en-US"/>
          </a:p>
        </p:txBody>
      </p:sp>
    </p:spTree>
    <p:extLst>
      <p:ext uri="{BB962C8B-B14F-4D97-AF65-F5344CB8AC3E}">
        <p14:creationId xmlns:p14="http://schemas.microsoft.com/office/powerpoint/2010/main" val="1096169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61C3A96-BCED-15C6-2F6F-C6482BB33719}"/>
              </a:ext>
            </a:extLst>
          </p:cNvPr>
          <p:cNvSpPr>
            <a:spLocks noGrp="1"/>
          </p:cNvSpPr>
          <p:nvPr>
            <p:ph type="body" sz="quarter" idx="10"/>
          </p:nvPr>
        </p:nvSpPr>
        <p:spPr/>
        <p:txBody>
          <a:bodyPr/>
          <a:lstStyle/>
          <a:p>
            <a:r>
              <a:rPr kumimoji="1" lang="ja-JP" altLang="en-US"/>
              <a:t>キャッシュの有効活用</a:t>
            </a:r>
          </a:p>
        </p:txBody>
      </p:sp>
    </p:spTree>
    <p:extLst>
      <p:ext uri="{BB962C8B-B14F-4D97-AF65-F5344CB8AC3E}">
        <p14:creationId xmlns:p14="http://schemas.microsoft.com/office/powerpoint/2010/main" val="873768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E4EA20E-138A-934E-212D-3ADE5506CBBC}"/>
              </a:ext>
            </a:extLst>
          </p:cNvPr>
          <p:cNvSpPr>
            <a:spLocks noGrp="1"/>
          </p:cNvSpPr>
          <p:nvPr>
            <p:ph type="body" sz="quarter" idx="10"/>
          </p:nvPr>
        </p:nvSpPr>
        <p:spPr/>
        <p:txBody>
          <a:bodyPr/>
          <a:lstStyle/>
          <a:p>
            <a:r>
              <a:rPr kumimoji="1" lang="en-US" altLang="ja-JP"/>
              <a:t>SIMD</a:t>
            </a:r>
            <a:r>
              <a:rPr lang="ja-JP" altLang="en-US"/>
              <a:t>化とは何か</a:t>
            </a:r>
            <a:endParaRPr kumimoji="1" lang="en-US" altLang="ja-JP"/>
          </a:p>
        </p:txBody>
      </p:sp>
      <p:sp>
        <p:nvSpPr>
          <p:cNvPr id="3" name="テキスト ボックス 2">
            <a:extLst>
              <a:ext uri="{FF2B5EF4-FFF2-40B4-BE49-F238E27FC236}">
                <a16:creationId xmlns:a16="http://schemas.microsoft.com/office/drawing/2014/main" id="{4DD10D7F-60D7-6976-EF59-017759AE9D73}"/>
              </a:ext>
            </a:extLst>
          </p:cNvPr>
          <p:cNvSpPr txBox="1"/>
          <p:nvPr/>
        </p:nvSpPr>
        <p:spPr>
          <a:xfrm>
            <a:off x="467544" y="1556792"/>
            <a:ext cx="8238153" cy="461665"/>
          </a:xfrm>
          <a:prstGeom prst="rect">
            <a:avLst/>
          </a:prstGeom>
          <a:noFill/>
        </p:spPr>
        <p:txBody>
          <a:bodyPr wrap="none" rtlCol="0">
            <a:spAutoFit/>
          </a:bodyPr>
          <a:lstStyle/>
          <a:p>
            <a:r>
              <a:rPr kumimoji="1" lang="ja-JP" altLang="en-US" sz="2400" dirty="0"/>
              <a:t>科学計算に使われる汎用</a:t>
            </a:r>
            <a:r>
              <a:rPr kumimoji="1" lang="en-US" altLang="ja-JP" sz="2400" dirty="0"/>
              <a:t>CPU</a:t>
            </a:r>
            <a:r>
              <a:rPr kumimoji="1" lang="ja-JP" altLang="en-US" sz="2400" dirty="0"/>
              <a:t>は、ほぼ</a:t>
            </a:r>
            <a:r>
              <a:rPr kumimoji="1" lang="en-US" altLang="ja-JP" sz="2400" dirty="0"/>
              <a:t>SIMD</a:t>
            </a:r>
            <a:r>
              <a:rPr kumimoji="1" lang="ja-JP" altLang="en-US" sz="2400" dirty="0"/>
              <a:t>を採用している</a:t>
            </a:r>
          </a:p>
        </p:txBody>
      </p:sp>
      <p:sp>
        <p:nvSpPr>
          <p:cNvPr id="4" name="テキスト ボックス 3">
            <a:extLst>
              <a:ext uri="{FF2B5EF4-FFF2-40B4-BE49-F238E27FC236}">
                <a16:creationId xmlns:a16="http://schemas.microsoft.com/office/drawing/2014/main" id="{24DAAC1F-B302-5872-F59A-D79F81416950}"/>
              </a:ext>
            </a:extLst>
          </p:cNvPr>
          <p:cNvSpPr txBox="1"/>
          <p:nvPr/>
        </p:nvSpPr>
        <p:spPr>
          <a:xfrm>
            <a:off x="1403648" y="3284984"/>
            <a:ext cx="5835252" cy="1754326"/>
          </a:xfrm>
          <a:prstGeom prst="rect">
            <a:avLst/>
          </a:prstGeom>
          <a:noFill/>
        </p:spPr>
        <p:txBody>
          <a:bodyPr wrap="none" rtlCol="0">
            <a:spAutoFit/>
          </a:bodyPr>
          <a:lstStyle/>
          <a:p>
            <a:r>
              <a:rPr kumimoji="1" lang="ja-JP" altLang="en-US" sz="3600" dirty="0"/>
              <a:t>なぜ</a:t>
            </a:r>
            <a:r>
              <a:rPr kumimoji="1" lang="en-US" altLang="ja-JP" sz="3600" dirty="0"/>
              <a:t>SIMD</a:t>
            </a:r>
            <a:r>
              <a:rPr kumimoji="1" lang="ja-JP" altLang="en-US" sz="3600" dirty="0"/>
              <a:t>が必要か？</a:t>
            </a:r>
            <a:endParaRPr kumimoji="1" lang="en-US" altLang="ja-JP" sz="3600" dirty="0"/>
          </a:p>
          <a:p>
            <a:r>
              <a:rPr lang="en-US" altLang="ja-JP" sz="3600" dirty="0"/>
              <a:t>SIMD</a:t>
            </a:r>
            <a:r>
              <a:rPr lang="ja-JP" altLang="en-US" sz="3600" dirty="0">
                <a:solidFill>
                  <a:srgbClr val="FF0000"/>
                </a:solidFill>
              </a:rPr>
              <a:t>化</a:t>
            </a:r>
            <a:r>
              <a:rPr lang="ja-JP" altLang="en-US" sz="3600" dirty="0"/>
              <a:t>とは何か？</a:t>
            </a:r>
            <a:endParaRPr lang="en-US" altLang="ja-JP" sz="3600" dirty="0"/>
          </a:p>
          <a:p>
            <a:r>
              <a:rPr kumimoji="1" lang="ja-JP" altLang="en-US" sz="3600" dirty="0"/>
              <a:t>どうやって</a:t>
            </a:r>
            <a:r>
              <a:rPr kumimoji="1" lang="en-US" altLang="ja-JP" sz="3600" dirty="0"/>
              <a:t>SIMD</a:t>
            </a:r>
            <a:r>
              <a:rPr kumimoji="1" lang="ja-JP" altLang="en-US" sz="3600" dirty="0"/>
              <a:t>化するか？</a:t>
            </a:r>
            <a:endParaRPr kumimoji="1" lang="en-US" altLang="ja-JP" sz="3600" dirty="0"/>
          </a:p>
        </p:txBody>
      </p:sp>
    </p:spTree>
    <p:extLst>
      <p:ext uri="{BB962C8B-B14F-4D97-AF65-F5344CB8AC3E}">
        <p14:creationId xmlns:p14="http://schemas.microsoft.com/office/powerpoint/2010/main" val="931985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D974D7E-1D55-B6CE-610C-9C0F84179D56}"/>
              </a:ext>
            </a:extLst>
          </p:cNvPr>
          <p:cNvSpPr>
            <a:spLocks noGrp="1"/>
          </p:cNvSpPr>
          <p:nvPr>
            <p:ph type="body" sz="quarter" idx="10"/>
          </p:nvPr>
        </p:nvSpPr>
        <p:spPr/>
        <p:txBody>
          <a:bodyPr/>
          <a:lstStyle/>
          <a:p>
            <a:r>
              <a:rPr kumimoji="1" lang="ja-JP" altLang="en-US" dirty="0"/>
              <a:t>分子</a:t>
            </a:r>
            <a:r>
              <a:rPr kumimoji="1" lang="ja-JP" altLang="en-US"/>
              <a:t>動力学法の</a:t>
            </a:r>
            <a:r>
              <a:rPr lang="ja-JP" altLang="en-US"/>
              <a:t>概要</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1B4F1D2-E5E0-F0F4-A2D5-D8B1DFBDCF02}"/>
                  </a:ext>
                </a:extLst>
              </p:cNvPr>
              <p:cNvSpPr txBox="1"/>
              <p:nvPr/>
            </p:nvSpPr>
            <p:spPr>
              <a:xfrm>
                <a:off x="2843808" y="2276872"/>
                <a:ext cx="2713307"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5400" b="0" i="1" smtClean="0">
                          <a:latin typeface="Cambria Math" panose="02040503050406030204" pitchFamily="18" charset="0"/>
                        </a:rPr>
                        <m:t>𝑚𝑎</m:t>
                      </m:r>
                      <m:r>
                        <a:rPr kumimoji="1" lang="en-US" altLang="ja-JP" sz="5400" b="0" i="1" smtClean="0">
                          <a:latin typeface="Cambria Math" panose="02040503050406030204" pitchFamily="18" charset="0"/>
                        </a:rPr>
                        <m:t>=</m:t>
                      </m:r>
                      <m:r>
                        <a:rPr kumimoji="1" lang="en-US" altLang="ja-JP" sz="5400" b="0" i="1" smtClean="0">
                          <a:latin typeface="Cambria Math" panose="02040503050406030204" pitchFamily="18" charset="0"/>
                        </a:rPr>
                        <m:t>𝐹</m:t>
                      </m:r>
                    </m:oMath>
                  </m:oMathPara>
                </a14:m>
                <a:endParaRPr kumimoji="1" lang="ja-JP" altLang="en-US" sz="5400" dirty="0"/>
              </a:p>
            </p:txBody>
          </p:sp>
        </mc:Choice>
        <mc:Fallback xmlns="">
          <p:sp>
            <p:nvSpPr>
              <p:cNvPr id="4" name="テキスト ボックス 3">
                <a:extLst>
                  <a:ext uri="{FF2B5EF4-FFF2-40B4-BE49-F238E27FC236}">
                    <a16:creationId xmlns:a16="http://schemas.microsoft.com/office/drawing/2014/main" id="{B1B4F1D2-E5E0-F0F4-A2D5-D8B1DFBDCF02}"/>
                  </a:ext>
                </a:extLst>
              </p:cNvPr>
              <p:cNvSpPr txBox="1">
                <a:spLocks noRot="1" noChangeAspect="1" noMove="1" noResize="1" noEditPoints="1" noAdjustHandles="1" noChangeArrowheads="1" noChangeShapeType="1" noTextEdit="1"/>
              </p:cNvSpPr>
              <p:nvPr/>
            </p:nvSpPr>
            <p:spPr>
              <a:xfrm>
                <a:off x="2843808" y="2276872"/>
                <a:ext cx="2713307" cy="923330"/>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70D8F8A-66A7-253E-0DC2-33D5FD578604}"/>
              </a:ext>
            </a:extLst>
          </p:cNvPr>
          <p:cNvSpPr txBox="1"/>
          <p:nvPr/>
        </p:nvSpPr>
        <p:spPr>
          <a:xfrm>
            <a:off x="899592" y="1340768"/>
            <a:ext cx="6955750" cy="769441"/>
          </a:xfrm>
          <a:prstGeom prst="rect">
            <a:avLst/>
          </a:prstGeom>
          <a:noFill/>
        </p:spPr>
        <p:txBody>
          <a:bodyPr wrap="none" rtlCol="0">
            <a:spAutoFit/>
          </a:bodyPr>
          <a:lstStyle/>
          <a:p>
            <a:r>
              <a:rPr lang="ja-JP" altLang="en-US" sz="4400" dirty="0"/>
              <a:t>運動方程式を数値積分する</a:t>
            </a:r>
            <a:endParaRPr kumimoji="1" lang="ja-JP" altLang="en-US" sz="4400" dirty="0"/>
          </a:p>
        </p:txBody>
      </p:sp>
      <p:sp>
        <p:nvSpPr>
          <p:cNvPr id="7" name="テキスト ボックス 6">
            <a:extLst>
              <a:ext uri="{FF2B5EF4-FFF2-40B4-BE49-F238E27FC236}">
                <a16:creationId xmlns:a16="http://schemas.microsoft.com/office/drawing/2014/main" id="{7BAA19D0-ABB8-A8C4-D4DD-AB80384D5A11}"/>
              </a:ext>
            </a:extLst>
          </p:cNvPr>
          <p:cNvSpPr txBox="1"/>
          <p:nvPr/>
        </p:nvSpPr>
        <p:spPr>
          <a:xfrm>
            <a:off x="611560" y="3717032"/>
            <a:ext cx="7952818" cy="1815882"/>
          </a:xfrm>
          <a:prstGeom prst="rect">
            <a:avLst/>
          </a:prstGeom>
          <a:noFill/>
        </p:spPr>
        <p:txBody>
          <a:bodyPr wrap="none" rtlCol="0">
            <a:spAutoFit/>
          </a:bodyPr>
          <a:lstStyle/>
          <a:p>
            <a:pPr marL="342900" indent="-342900">
              <a:buAutoNum type="arabicPeriod"/>
            </a:pPr>
            <a:r>
              <a:rPr kumimoji="1" lang="ja-JP" altLang="en-US" sz="2800" dirty="0"/>
              <a:t>原子の初期配置と初期速度を決める</a:t>
            </a:r>
            <a:endParaRPr kumimoji="1" lang="en-US" altLang="ja-JP" sz="2800" dirty="0"/>
          </a:p>
          <a:p>
            <a:pPr marL="342900" indent="-342900">
              <a:buAutoNum type="arabicPeriod"/>
            </a:pPr>
            <a:r>
              <a:rPr kumimoji="1" lang="ja-JP" altLang="en-US" sz="2800" dirty="0"/>
              <a:t>原子の位置を更新</a:t>
            </a:r>
            <a:endParaRPr kumimoji="1" lang="en-US" altLang="ja-JP" sz="2800" dirty="0"/>
          </a:p>
          <a:p>
            <a:pPr marL="342900" indent="-342900">
              <a:buAutoNum type="arabicPeriod"/>
            </a:pPr>
            <a:r>
              <a:rPr lang="ja-JP" altLang="en-US" sz="2800" dirty="0"/>
              <a:t>原子間に働く力</a:t>
            </a:r>
            <a:r>
              <a:rPr lang="en-US" altLang="ja-JP" sz="2800" dirty="0"/>
              <a:t>(</a:t>
            </a:r>
            <a:r>
              <a:rPr lang="ja-JP" altLang="en-US" sz="2800" dirty="0"/>
              <a:t>力積</a:t>
            </a:r>
            <a:r>
              <a:rPr lang="en-US" altLang="ja-JP" sz="2800" dirty="0"/>
              <a:t>)</a:t>
            </a:r>
            <a:r>
              <a:rPr lang="ja-JP" altLang="en-US" sz="2800" dirty="0"/>
              <a:t>を計算し、運動量を更新</a:t>
            </a:r>
            <a:endParaRPr lang="en-US" altLang="ja-JP" sz="2800" dirty="0"/>
          </a:p>
          <a:p>
            <a:pPr marL="342900" indent="-342900">
              <a:buAutoNum type="arabicPeriod"/>
            </a:pPr>
            <a:r>
              <a:rPr lang="en-US" altLang="ja-JP" sz="2800" dirty="0"/>
              <a:t>2.3.</a:t>
            </a:r>
            <a:r>
              <a:rPr lang="ja-JP" altLang="en-US" sz="2800" dirty="0"/>
              <a:t>のステップを繰り返す</a:t>
            </a:r>
            <a:endParaRPr kumimoji="1" lang="ja-JP" altLang="en-US" sz="2800" dirty="0"/>
          </a:p>
        </p:txBody>
      </p:sp>
    </p:spTree>
    <p:extLst>
      <p:ext uri="{BB962C8B-B14F-4D97-AF65-F5344CB8AC3E}">
        <p14:creationId xmlns:p14="http://schemas.microsoft.com/office/powerpoint/2010/main" val="3797248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B382CD6-29CF-9D58-9180-C4AFA9621459}"/>
              </a:ext>
            </a:extLst>
          </p:cNvPr>
          <p:cNvSpPr>
            <a:spLocks noGrp="1"/>
          </p:cNvSpPr>
          <p:nvPr>
            <p:ph type="body" sz="quarter" idx="10"/>
          </p:nvPr>
        </p:nvSpPr>
        <p:spPr/>
        <p:txBody>
          <a:bodyPr/>
          <a:lstStyle/>
          <a:p>
            <a:r>
              <a:rPr lang="ja-JP" altLang="en-US"/>
              <a:t>計算機の仕組み</a:t>
            </a:r>
            <a:r>
              <a:rPr lang="en-US" altLang="ja-JP"/>
              <a:t>(</a:t>
            </a:r>
            <a:r>
              <a:rPr lang="ja-JP" altLang="en-US"/>
              <a:t>再掲</a:t>
            </a:r>
            <a:r>
              <a:rPr lang="en-US" altLang="ja-JP"/>
              <a:t>)</a:t>
            </a:r>
            <a:endParaRPr kumimoji="1" lang="ja-JP" altLang="en-US"/>
          </a:p>
        </p:txBody>
      </p:sp>
      <p:sp>
        <p:nvSpPr>
          <p:cNvPr id="3" name="テキスト ボックス 2">
            <a:extLst>
              <a:ext uri="{FF2B5EF4-FFF2-40B4-BE49-F238E27FC236}">
                <a16:creationId xmlns:a16="http://schemas.microsoft.com/office/drawing/2014/main" id="{88721728-0B5C-3476-7B23-2F73D30736A9}"/>
              </a:ext>
            </a:extLst>
          </p:cNvPr>
          <p:cNvSpPr txBox="1"/>
          <p:nvPr/>
        </p:nvSpPr>
        <p:spPr bwMode="auto">
          <a:xfrm>
            <a:off x="1259632" y="1539949"/>
            <a:ext cx="6912768" cy="1384995"/>
          </a:xfrm>
          <a:prstGeom prst="rect">
            <a:avLst/>
          </a:prstGeom>
          <a:noFill/>
          <a:ln w="9525">
            <a:noFill/>
            <a:miter lim="800000"/>
            <a:headEnd/>
            <a:tailEnd/>
          </a:ln>
        </p:spPr>
        <p:txBody>
          <a:bodyPr wrap="square" rtlCol="0">
            <a:spAutoFit/>
          </a:bodyPr>
          <a:lstStyle/>
          <a:p>
            <a:r>
              <a:rPr kumimoji="1" lang="ja-JP" altLang="en-US" sz="2800" dirty="0">
                <a:solidFill>
                  <a:srgbClr val="011893"/>
                </a:solidFill>
              </a:rPr>
              <a:t>メモリ</a:t>
            </a:r>
            <a:r>
              <a:rPr kumimoji="1" lang="ja-JP" altLang="en-US" sz="2800" dirty="0"/>
              <a:t>から</a:t>
            </a:r>
            <a:r>
              <a:rPr kumimoji="1" lang="ja-JP" altLang="en-US" sz="2800" dirty="0">
                <a:solidFill>
                  <a:srgbClr val="011893"/>
                </a:solidFill>
              </a:rPr>
              <a:t>データ</a:t>
            </a:r>
            <a:r>
              <a:rPr kumimoji="1" lang="ja-JP" altLang="en-US" sz="2800" dirty="0"/>
              <a:t>と</a:t>
            </a:r>
            <a:r>
              <a:rPr kumimoji="1" lang="ja-JP" altLang="en-US" sz="2800" dirty="0">
                <a:solidFill>
                  <a:srgbClr val="011893"/>
                </a:solidFill>
              </a:rPr>
              <a:t>命令</a:t>
            </a:r>
            <a:r>
              <a:rPr kumimoji="1" lang="ja-JP" altLang="en-US" sz="2800" dirty="0"/>
              <a:t>を取ってきて</a:t>
            </a:r>
            <a:endParaRPr kumimoji="1" lang="en-US" altLang="ja-JP" sz="2800" dirty="0"/>
          </a:p>
          <a:p>
            <a:r>
              <a:rPr lang="ja-JP" altLang="en-US" sz="2800" dirty="0">
                <a:solidFill>
                  <a:srgbClr val="011893"/>
                </a:solidFill>
              </a:rPr>
              <a:t>演算機</a:t>
            </a:r>
            <a:r>
              <a:rPr lang="ja-JP" altLang="en-US" sz="2800" dirty="0"/>
              <a:t>に投げ</a:t>
            </a:r>
            <a:endParaRPr lang="en-US" altLang="ja-JP" sz="2800" dirty="0"/>
          </a:p>
          <a:p>
            <a:r>
              <a:rPr kumimoji="1" lang="ja-JP" altLang="en-US" sz="2800" dirty="0"/>
              <a:t>演算結果を</a:t>
            </a:r>
            <a:r>
              <a:rPr kumimoji="1" lang="ja-JP" altLang="en-US" sz="2800" dirty="0">
                <a:solidFill>
                  <a:srgbClr val="011893"/>
                </a:solidFill>
              </a:rPr>
              <a:t>メモリ</a:t>
            </a:r>
            <a:r>
              <a:rPr kumimoji="1" lang="ja-JP" altLang="en-US" sz="2800" dirty="0"/>
              <a:t>に書き戻す</a:t>
            </a:r>
          </a:p>
        </p:txBody>
      </p:sp>
      <p:sp>
        <p:nvSpPr>
          <p:cNvPr id="4" name="テキスト ボックス 3">
            <a:extLst>
              <a:ext uri="{FF2B5EF4-FFF2-40B4-BE49-F238E27FC236}">
                <a16:creationId xmlns:a16="http://schemas.microsoft.com/office/drawing/2014/main" id="{FF128DFF-2F62-8408-E8BB-47ACA1550EE6}"/>
              </a:ext>
            </a:extLst>
          </p:cNvPr>
          <p:cNvSpPr txBox="1"/>
          <p:nvPr/>
        </p:nvSpPr>
        <p:spPr bwMode="auto">
          <a:xfrm>
            <a:off x="251520" y="908720"/>
            <a:ext cx="2024913" cy="584775"/>
          </a:xfrm>
          <a:prstGeom prst="rect">
            <a:avLst/>
          </a:prstGeom>
          <a:noFill/>
          <a:ln w="9525">
            <a:noFill/>
            <a:miter lim="800000"/>
            <a:headEnd/>
            <a:tailEnd/>
          </a:ln>
        </p:spPr>
        <p:txBody>
          <a:bodyPr wrap="none" rtlCol="0">
            <a:spAutoFit/>
          </a:bodyPr>
          <a:lstStyle/>
          <a:p>
            <a:r>
              <a:rPr kumimoji="1" lang="ja-JP" altLang="en-US" sz="3200" dirty="0"/>
              <a:t>計算機とは</a:t>
            </a:r>
          </a:p>
        </p:txBody>
      </p:sp>
      <p:sp>
        <p:nvSpPr>
          <p:cNvPr id="5" name="テキスト ボックス 4">
            <a:extLst>
              <a:ext uri="{FF2B5EF4-FFF2-40B4-BE49-F238E27FC236}">
                <a16:creationId xmlns:a16="http://schemas.microsoft.com/office/drawing/2014/main" id="{03F5686F-FF2B-DC35-DF53-166FE61A7DFF}"/>
              </a:ext>
            </a:extLst>
          </p:cNvPr>
          <p:cNvSpPr txBox="1"/>
          <p:nvPr/>
        </p:nvSpPr>
        <p:spPr bwMode="auto">
          <a:xfrm>
            <a:off x="6732240" y="2852936"/>
            <a:ext cx="2236510" cy="584775"/>
          </a:xfrm>
          <a:prstGeom prst="rect">
            <a:avLst/>
          </a:prstGeom>
          <a:noFill/>
          <a:ln w="9525">
            <a:noFill/>
            <a:miter lim="800000"/>
            <a:headEnd/>
            <a:tailEnd/>
          </a:ln>
        </p:spPr>
        <p:txBody>
          <a:bodyPr wrap="none" rtlCol="0">
            <a:spAutoFit/>
          </a:bodyPr>
          <a:lstStyle/>
          <a:p>
            <a:r>
              <a:rPr kumimoji="1" lang="ja-JP" altLang="en-US" sz="3200" dirty="0"/>
              <a:t>装置のこと</a:t>
            </a:r>
          </a:p>
        </p:txBody>
      </p:sp>
      <p:pic>
        <p:nvPicPr>
          <p:cNvPr id="6" name="Picture 2" descr="ä¼ç¤¾ã®å»ºç©ã®ã¢ã¤ã³ã³ï¼å·¥å ´ï¼">
            <a:extLst>
              <a:ext uri="{FF2B5EF4-FFF2-40B4-BE49-F238E27FC236}">
                <a16:creationId xmlns:a16="http://schemas.microsoft.com/office/drawing/2014/main" id="{68E293D1-44F7-09E2-28EB-A271FE5982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ä¼ç¤¾ã®å»ºç©ã®ã¢ã¤ã³ã³ï¼å·¥å ´ï¼">
            <a:extLst>
              <a:ext uri="{FF2B5EF4-FFF2-40B4-BE49-F238E27FC236}">
                <a16:creationId xmlns:a16="http://schemas.microsoft.com/office/drawing/2014/main" id="{35351C45-93A1-449B-6C59-CE673D5A1D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PUã®ã¤ã©ã¹ãï¼ã³ã³ãã¥ã¼ã¿ã¼ï¼">
            <a:extLst>
              <a:ext uri="{FF2B5EF4-FFF2-40B4-BE49-F238E27FC236}">
                <a16:creationId xmlns:a16="http://schemas.microsoft.com/office/drawing/2014/main" id="{45D712B4-8E27-5191-3F21-57D07BEFF6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4445343"/>
            <a:ext cx="1055530" cy="9103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ã¡ã¢ãªã¼ã®ã¤ã©ã¹ãï¼ã³ã³ãã¥ã¼ã¿ã¼ï¼">
            <a:extLst>
              <a:ext uri="{FF2B5EF4-FFF2-40B4-BE49-F238E27FC236}">
                <a16:creationId xmlns:a16="http://schemas.microsoft.com/office/drawing/2014/main" id="{336C6192-3899-7F85-E278-152B828A5D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4488451"/>
            <a:ext cx="933992" cy="948215"/>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F5397B6D-B592-D365-D773-D7A8E829745B}"/>
              </a:ext>
            </a:extLst>
          </p:cNvPr>
          <p:cNvPicPr>
            <a:picLocks noChangeAspect="1"/>
          </p:cNvPicPr>
          <p:nvPr/>
        </p:nvPicPr>
        <p:blipFill>
          <a:blip r:embed="rId5"/>
          <a:stretch>
            <a:fillRect/>
          </a:stretch>
        </p:blipFill>
        <p:spPr>
          <a:xfrm>
            <a:off x="7164288" y="5424555"/>
            <a:ext cx="1327459" cy="1028781"/>
          </a:xfrm>
          <a:prstGeom prst="rect">
            <a:avLst/>
          </a:prstGeom>
        </p:spPr>
      </p:pic>
      <p:pic>
        <p:nvPicPr>
          <p:cNvPr id="11" name="図 10">
            <a:extLst>
              <a:ext uri="{FF2B5EF4-FFF2-40B4-BE49-F238E27FC236}">
                <a16:creationId xmlns:a16="http://schemas.microsoft.com/office/drawing/2014/main" id="{568DC258-F4C6-BA5E-994D-C9EDFB09280D}"/>
              </a:ext>
            </a:extLst>
          </p:cNvPr>
          <p:cNvPicPr>
            <a:picLocks noChangeAspect="1"/>
          </p:cNvPicPr>
          <p:nvPr/>
        </p:nvPicPr>
        <p:blipFill>
          <a:blip r:embed="rId6"/>
          <a:stretch>
            <a:fillRect/>
          </a:stretch>
        </p:blipFill>
        <p:spPr>
          <a:xfrm>
            <a:off x="2987824" y="4494520"/>
            <a:ext cx="739140" cy="739140"/>
          </a:xfrm>
          <a:prstGeom prst="rect">
            <a:avLst/>
          </a:prstGeom>
        </p:spPr>
      </p:pic>
      <p:sp>
        <p:nvSpPr>
          <p:cNvPr id="12" name="左矢印 12">
            <a:extLst>
              <a:ext uri="{FF2B5EF4-FFF2-40B4-BE49-F238E27FC236}">
                <a16:creationId xmlns:a16="http://schemas.microsoft.com/office/drawing/2014/main" id="{1ED2FD81-99EE-D549-9E24-19B60F747218}"/>
              </a:ext>
            </a:extLst>
          </p:cNvPr>
          <p:cNvSpPr/>
          <p:nvPr/>
        </p:nvSpPr>
        <p:spPr>
          <a:xfrm>
            <a:off x="3813324" y="466724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3" name="左矢印 13">
            <a:extLst>
              <a:ext uri="{FF2B5EF4-FFF2-40B4-BE49-F238E27FC236}">
                <a16:creationId xmlns:a16="http://schemas.microsoft.com/office/drawing/2014/main" id="{9F702A18-B15E-AE5C-0084-926567474D02}"/>
              </a:ext>
            </a:extLst>
          </p:cNvPr>
          <p:cNvSpPr/>
          <p:nvPr/>
        </p:nvSpPr>
        <p:spPr>
          <a:xfrm rot="10800000">
            <a:off x="4565164" y="561212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4" name="図 13">
            <a:extLst>
              <a:ext uri="{FF2B5EF4-FFF2-40B4-BE49-F238E27FC236}">
                <a16:creationId xmlns:a16="http://schemas.microsoft.com/office/drawing/2014/main" id="{5BB69DBC-8658-B0B9-D99A-E26083F53B8D}"/>
              </a:ext>
            </a:extLst>
          </p:cNvPr>
          <p:cNvPicPr>
            <a:picLocks noChangeAspect="1"/>
          </p:cNvPicPr>
          <p:nvPr/>
        </p:nvPicPr>
        <p:blipFill>
          <a:blip r:embed="rId6"/>
          <a:stretch>
            <a:fillRect/>
          </a:stretch>
        </p:blipFill>
        <p:spPr>
          <a:xfrm>
            <a:off x="5273824" y="5398760"/>
            <a:ext cx="739140" cy="739140"/>
          </a:xfrm>
          <a:prstGeom prst="rect">
            <a:avLst/>
          </a:prstGeom>
        </p:spPr>
      </p:pic>
      <p:sp>
        <p:nvSpPr>
          <p:cNvPr id="15" name="テキスト ボックス 14">
            <a:extLst>
              <a:ext uri="{FF2B5EF4-FFF2-40B4-BE49-F238E27FC236}">
                <a16:creationId xmlns:a16="http://schemas.microsoft.com/office/drawing/2014/main" id="{CC472A25-CFF6-1BF6-B2AA-AE1E08FACEB4}"/>
              </a:ext>
            </a:extLst>
          </p:cNvPr>
          <p:cNvSpPr txBox="1"/>
          <p:nvPr/>
        </p:nvSpPr>
        <p:spPr bwMode="auto">
          <a:xfrm>
            <a:off x="3020844" y="4149080"/>
            <a:ext cx="806631" cy="400110"/>
          </a:xfrm>
          <a:prstGeom prst="rect">
            <a:avLst/>
          </a:prstGeom>
          <a:noFill/>
          <a:ln w="9525">
            <a:noFill/>
            <a:miter lim="800000"/>
            <a:headEnd/>
            <a:tailEnd/>
          </a:ln>
        </p:spPr>
        <p:txBody>
          <a:bodyPr wrap="none" rtlCol="0">
            <a:spAutoFit/>
          </a:bodyPr>
          <a:lstStyle/>
          <a:p>
            <a:r>
              <a:rPr kumimoji="1" lang="ja-JP" altLang="en-US" sz="2000" dirty="0"/>
              <a:t>データ</a:t>
            </a:r>
          </a:p>
        </p:txBody>
      </p:sp>
      <p:sp>
        <p:nvSpPr>
          <p:cNvPr id="16" name="テキスト ボックス 15">
            <a:extLst>
              <a:ext uri="{FF2B5EF4-FFF2-40B4-BE49-F238E27FC236}">
                <a16:creationId xmlns:a16="http://schemas.microsoft.com/office/drawing/2014/main" id="{16A10EB6-B3E2-ABF1-EDF0-899ACADF2F36}"/>
              </a:ext>
            </a:extLst>
          </p:cNvPr>
          <p:cNvSpPr txBox="1"/>
          <p:nvPr/>
        </p:nvSpPr>
        <p:spPr bwMode="auto">
          <a:xfrm>
            <a:off x="5042684" y="5012680"/>
            <a:ext cx="1210588" cy="400110"/>
          </a:xfrm>
          <a:prstGeom prst="rect">
            <a:avLst/>
          </a:prstGeom>
          <a:noFill/>
          <a:ln w="9525">
            <a:noFill/>
            <a:miter lim="800000"/>
            <a:headEnd/>
            <a:tailEnd/>
          </a:ln>
        </p:spPr>
        <p:txBody>
          <a:bodyPr wrap="none" rtlCol="0">
            <a:spAutoFit/>
          </a:bodyPr>
          <a:lstStyle/>
          <a:p>
            <a:r>
              <a:rPr kumimoji="1" lang="ja-JP" altLang="en-US" sz="2000" dirty="0"/>
              <a:t>演算結果</a:t>
            </a:r>
          </a:p>
        </p:txBody>
      </p:sp>
      <p:pic>
        <p:nvPicPr>
          <p:cNvPr id="17" name="図 16">
            <a:extLst>
              <a:ext uri="{FF2B5EF4-FFF2-40B4-BE49-F238E27FC236}">
                <a16:creationId xmlns:a16="http://schemas.microsoft.com/office/drawing/2014/main" id="{6E4F91C7-04BA-6D8B-947F-F844AE84D73F}"/>
              </a:ext>
            </a:extLst>
          </p:cNvPr>
          <p:cNvPicPr>
            <a:picLocks noChangeAspect="1"/>
          </p:cNvPicPr>
          <p:nvPr/>
        </p:nvPicPr>
        <p:blipFill>
          <a:blip r:embed="rId7"/>
          <a:stretch>
            <a:fillRect/>
          </a:stretch>
        </p:blipFill>
        <p:spPr>
          <a:xfrm>
            <a:off x="3925084" y="5043160"/>
            <a:ext cx="823478" cy="646430"/>
          </a:xfrm>
          <a:prstGeom prst="rect">
            <a:avLst/>
          </a:prstGeom>
        </p:spPr>
      </p:pic>
      <p:sp>
        <p:nvSpPr>
          <p:cNvPr id="18" name="テキスト ボックス 17">
            <a:extLst>
              <a:ext uri="{FF2B5EF4-FFF2-40B4-BE49-F238E27FC236}">
                <a16:creationId xmlns:a16="http://schemas.microsoft.com/office/drawing/2014/main" id="{623FE049-E4D9-9CAD-0525-B80349D636B9}"/>
              </a:ext>
            </a:extLst>
          </p:cNvPr>
          <p:cNvSpPr txBox="1"/>
          <p:nvPr/>
        </p:nvSpPr>
        <p:spPr bwMode="auto">
          <a:xfrm>
            <a:off x="899592" y="3797271"/>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sp>
        <p:nvSpPr>
          <p:cNvPr id="19" name="テキスト ボックス 18">
            <a:extLst>
              <a:ext uri="{FF2B5EF4-FFF2-40B4-BE49-F238E27FC236}">
                <a16:creationId xmlns:a16="http://schemas.microsoft.com/office/drawing/2014/main" id="{ADE124ED-E25E-D4ED-87D1-2FE34813B156}"/>
              </a:ext>
            </a:extLst>
          </p:cNvPr>
          <p:cNvSpPr txBox="1"/>
          <p:nvPr/>
        </p:nvSpPr>
        <p:spPr bwMode="auto">
          <a:xfrm>
            <a:off x="7380312" y="3840379"/>
            <a:ext cx="954107" cy="400110"/>
          </a:xfrm>
          <a:prstGeom prst="rect">
            <a:avLst/>
          </a:prstGeom>
          <a:noFill/>
          <a:ln w="9525">
            <a:noFill/>
            <a:miter lim="800000"/>
            <a:headEnd/>
            <a:tailEnd/>
          </a:ln>
        </p:spPr>
        <p:txBody>
          <a:bodyPr wrap="none" rtlCol="0">
            <a:spAutoFit/>
          </a:bodyPr>
          <a:lstStyle/>
          <a:p>
            <a:r>
              <a:rPr lang="ja-JP" altLang="en-US" sz="2000" dirty="0"/>
              <a:t>メモリ</a:t>
            </a:r>
            <a:endParaRPr kumimoji="1" lang="ja-JP" altLang="en-US" sz="2000" dirty="0"/>
          </a:p>
        </p:txBody>
      </p:sp>
      <p:sp>
        <p:nvSpPr>
          <p:cNvPr id="20" name="テキスト ボックス 19">
            <a:extLst>
              <a:ext uri="{FF2B5EF4-FFF2-40B4-BE49-F238E27FC236}">
                <a16:creationId xmlns:a16="http://schemas.microsoft.com/office/drawing/2014/main" id="{D3C4BEC2-3EA8-DCCD-4D56-59C0B3EFBE05}"/>
              </a:ext>
            </a:extLst>
          </p:cNvPr>
          <p:cNvSpPr txBox="1"/>
          <p:nvPr/>
        </p:nvSpPr>
        <p:spPr>
          <a:xfrm>
            <a:off x="179512" y="6237312"/>
            <a:ext cx="877163" cy="369332"/>
          </a:xfrm>
          <a:prstGeom prst="rect">
            <a:avLst/>
          </a:prstGeom>
          <a:noFill/>
        </p:spPr>
        <p:txBody>
          <a:bodyPr wrap="none" rtlCol="0">
            <a:spAutoFit/>
          </a:bodyPr>
          <a:lstStyle/>
          <a:p>
            <a:r>
              <a:rPr lang="ja-JP" altLang="en-US" dirty="0"/>
              <a:t>演算器</a:t>
            </a:r>
            <a:endParaRPr kumimoji="1" lang="ja-JP" altLang="en-US" dirty="0"/>
          </a:p>
        </p:txBody>
      </p:sp>
      <p:sp>
        <p:nvSpPr>
          <p:cNvPr id="21" name="テキスト ボックス 20">
            <a:extLst>
              <a:ext uri="{FF2B5EF4-FFF2-40B4-BE49-F238E27FC236}">
                <a16:creationId xmlns:a16="http://schemas.microsoft.com/office/drawing/2014/main" id="{EFBE6E6D-F590-F9CC-2545-C266C5404B74}"/>
              </a:ext>
            </a:extLst>
          </p:cNvPr>
          <p:cNvSpPr txBox="1"/>
          <p:nvPr/>
        </p:nvSpPr>
        <p:spPr>
          <a:xfrm>
            <a:off x="1259632" y="6228020"/>
            <a:ext cx="877163" cy="369332"/>
          </a:xfrm>
          <a:prstGeom prst="rect">
            <a:avLst/>
          </a:prstGeom>
          <a:noFill/>
        </p:spPr>
        <p:txBody>
          <a:bodyPr wrap="none" rtlCol="0">
            <a:spAutoFit/>
          </a:bodyPr>
          <a:lstStyle/>
          <a:p>
            <a:r>
              <a:rPr lang="ja-JP" altLang="en-US"/>
              <a:t>演算器</a:t>
            </a:r>
            <a:endParaRPr kumimoji="1" lang="ja-JP" altLang="en-US"/>
          </a:p>
        </p:txBody>
      </p:sp>
    </p:spTree>
    <p:extLst>
      <p:ext uri="{BB962C8B-B14F-4D97-AF65-F5344CB8AC3E}">
        <p14:creationId xmlns:p14="http://schemas.microsoft.com/office/powerpoint/2010/main" val="1459219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45C35CB-FFAC-F51A-2A45-E85FB899F98C}"/>
              </a:ext>
            </a:extLst>
          </p:cNvPr>
          <p:cNvSpPr>
            <a:spLocks noGrp="1"/>
          </p:cNvSpPr>
          <p:nvPr>
            <p:ph type="body" sz="quarter" idx="10"/>
          </p:nvPr>
        </p:nvSpPr>
        <p:spPr/>
        <p:txBody>
          <a:bodyPr/>
          <a:lstStyle/>
          <a:p>
            <a:r>
              <a:rPr kumimoji="1" lang="ja-JP" altLang="en-US"/>
              <a:t>レジスタ</a:t>
            </a:r>
            <a:r>
              <a:rPr lang="ja-JP" altLang="en-US"/>
              <a:t>と演算器</a:t>
            </a:r>
            <a:endParaRPr kumimoji="1" lang="ja-JP" altLang="en-US"/>
          </a:p>
        </p:txBody>
      </p:sp>
      <p:sp>
        <p:nvSpPr>
          <p:cNvPr id="3" name="テキスト ボックス 2">
            <a:extLst>
              <a:ext uri="{FF2B5EF4-FFF2-40B4-BE49-F238E27FC236}">
                <a16:creationId xmlns:a16="http://schemas.microsoft.com/office/drawing/2014/main" id="{ED752E9C-8FEB-F6DD-C582-7B8E1240F461}"/>
              </a:ext>
            </a:extLst>
          </p:cNvPr>
          <p:cNvSpPr txBox="1"/>
          <p:nvPr/>
        </p:nvSpPr>
        <p:spPr>
          <a:xfrm>
            <a:off x="683568" y="1556792"/>
            <a:ext cx="7981672" cy="584775"/>
          </a:xfrm>
          <a:prstGeom prst="rect">
            <a:avLst/>
          </a:prstGeom>
          <a:noFill/>
        </p:spPr>
        <p:txBody>
          <a:bodyPr wrap="none" rtlCol="0">
            <a:spAutoFit/>
          </a:bodyPr>
          <a:lstStyle/>
          <a:p>
            <a:r>
              <a:rPr lang="ja-JP" altLang="en-US" sz="3200" dirty="0"/>
              <a:t>データを</a:t>
            </a:r>
            <a:r>
              <a:rPr lang="ja-JP" altLang="en-US" sz="3200" dirty="0">
                <a:solidFill>
                  <a:srgbClr val="011893"/>
                </a:solidFill>
              </a:rPr>
              <a:t>レジスタ</a:t>
            </a:r>
            <a:r>
              <a:rPr lang="ja-JP" altLang="en-US" sz="3200" dirty="0"/>
              <a:t>に載せて</a:t>
            </a:r>
            <a:r>
              <a:rPr lang="ja-JP" altLang="en-US" sz="3200" dirty="0">
                <a:solidFill>
                  <a:srgbClr val="011893"/>
                </a:solidFill>
              </a:rPr>
              <a:t>演算器</a:t>
            </a:r>
            <a:r>
              <a:rPr lang="ja-JP" altLang="en-US" sz="3200" dirty="0"/>
              <a:t>に投げる</a:t>
            </a:r>
            <a:endParaRPr lang="en-US" altLang="ja-JP" sz="3200" dirty="0"/>
          </a:p>
        </p:txBody>
      </p:sp>
      <p:sp>
        <p:nvSpPr>
          <p:cNvPr id="4" name="テキスト ボックス 3">
            <a:extLst>
              <a:ext uri="{FF2B5EF4-FFF2-40B4-BE49-F238E27FC236}">
                <a16:creationId xmlns:a16="http://schemas.microsoft.com/office/drawing/2014/main" id="{FBEE7125-0D1A-A168-92A2-554300328ACA}"/>
              </a:ext>
            </a:extLst>
          </p:cNvPr>
          <p:cNvSpPr txBox="1"/>
          <p:nvPr/>
        </p:nvSpPr>
        <p:spPr bwMode="auto">
          <a:xfrm>
            <a:off x="251520" y="908720"/>
            <a:ext cx="1826141" cy="584775"/>
          </a:xfrm>
          <a:prstGeom prst="rect">
            <a:avLst/>
          </a:prstGeom>
          <a:noFill/>
          <a:ln w="9525">
            <a:noFill/>
            <a:miter lim="800000"/>
            <a:headEnd/>
            <a:tailEnd/>
          </a:ln>
        </p:spPr>
        <p:txBody>
          <a:bodyPr wrap="none" rtlCol="0">
            <a:spAutoFit/>
          </a:bodyPr>
          <a:lstStyle/>
          <a:p>
            <a:r>
              <a:rPr kumimoji="1" lang="ja-JP" altLang="en-US" sz="3200" dirty="0"/>
              <a:t>計算機は</a:t>
            </a:r>
          </a:p>
        </p:txBody>
      </p:sp>
      <p:sp>
        <p:nvSpPr>
          <p:cNvPr id="5" name="テキスト ボックス 4">
            <a:extLst>
              <a:ext uri="{FF2B5EF4-FFF2-40B4-BE49-F238E27FC236}">
                <a16:creationId xmlns:a16="http://schemas.microsoft.com/office/drawing/2014/main" id="{9412A140-3492-33BB-6009-7CDE4A70CE26}"/>
              </a:ext>
            </a:extLst>
          </p:cNvPr>
          <p:cNvSpPr txBox="1"/>
          <p:nvPr/>
        </p:nvSpPr>
        <p:spPr bwMode="auto">
          <a:xfrm>
            <a:off x="6012160" y="2276872"/>
            <a:ext cx="3057247" cy="584775"/>
          </a:xfrm>
          <a:prstGeom prst="rect">
            <a:avLst/>
          </a:prstGeom>
          <a:noFill/>
          <a:ln w="9525">
            <a:noFill/>
            <a:miter lim="800000"/>
            <a:headEnd/>
            <a:tailEnd/>
          </a:ln>
        </p:spPr>
        <p:txBody>
          <a:bodyPr wrap="none" rtlCol="0">
            <a:spAutoFit/>
          </a:bodyPr>
          <a:lstStyle/>
          <a:p>
            <a:r>
              <a:rPr lang="ja-JP" altLang="en-US" sz="3200" dirty="0"/>
              <a:t>ことで計算する</a:t>
            </a:r>
            <a:endParaRPr kumimoji="1" lang="ja-JP" altLang="en-US" sz="3200" dirty="0"/>
          </a:p>
        </p:txBody>
      </p:sp>
      <p:pic>
        <p:nvPicPr>
          <p:cNvPr id="6" name="Picture 2" descr="木製パレットのイラスト（荷台）">
            <a:extLst>
              <a:ext uri="{FF2B5EF4-FFF2-40B4-BE49-F238E27FC236}">
                <a16:creationId xmlns:a16="http://schemas.microsoft.com/office/drawing/2014/main" id="{85999B5D-F504-9CD7-6D6D-C9F5C48FE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853847"/>
            <a:ext cx="1728192" cy="14473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荷物が載った木製パレットのイラスト（荷台）">
            <a:extLst>
              <a:ext uri="{FF2B5EF4-FFF2-40B4-BE49-F238E27FC236}">
                <a16:creationId xmlns:a16="http://schemas.microsoft.com/office/drawing/2014/main" id="{862B5EA0-C85A-1D27-C39E-8827F0D59E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3212976"/>
            <a:ext cx="1224136" cy="12241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ä¼ç¤¾ã®å»ºç©ã®ã¢ã¤ã³ã³ï¼å·¥å ´ï¼">
            <a:extLst>
              <a:ext uri="{FF2B5EF4-FFF2-40B4-BE49-F238E27FC236}">
                <a16:creationId xmlns:a16="http://schemas.microsoft.com/office/drawing/2014/main" id="{73C7D9FF-01C0-62E7-DB7E-890F9B1DD7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4077072"/>
            <a:ext cx="1440160" cy="1339349"/>
          </a:xfrm>
          <a:prstGeom prst="rect">
            <a:avLst/>
          </a:prstGeom>
          <a:noFill/>
          <a:extLst>
            <a:ext uri="{909E8E84-426E-40DD-AFC4-6F175D3DCCD1}">
              <a14:hiddenFill xmlns:a14="http://schemas.microsoft.com/office/drawing/2010/main">
                <a:solidFill>
                  <a:srgbClr val="FFFFFF"/>
                </a:solidFill>
              </a14:hiddenFill>
            </a:ext>
          </a:extLst>
        </p:spPr>
      </p:pic>
      <p:sp>
        <p:nvSpPr>
          <p:cNvPr id="9" name="左矢印 10">
            <a:extLst>
              <a:ext uri="{FF2B5EF4-FFF2-40B4-BE49-F238E27FC236}">
                <a16:creationId xmlns:a16="http://schemas.microsoft.com/office/drawing/2014/main" id="{D2CE5D9F-0219-4511-965E-886CAD4761D1}"/>
              </a:ext>
            </a:extLst>
          </p:cNvPr>
          <p:cNvSpPr/>
          <p:nvPr/>
        </p:nvSpPr>
        <p:spPr>
          <a:xfrm rot="18900000">
            <a:off x="4860693" y="5295431"/>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0" name="左矢印 11">
            <a:extLst>
              <a:ext uri="{FF2B5EF4-FFF2-40B4-BE49-F238E27FC236}">
                <a16:creationId xmlns:a16="http://schemas.microsoft.com/office/drawing/2014/main" id="{814DEB7B-159A-E05D-1F99-F0B5A4AC34A3}"/>
              </a:ext>
            </a:extLst>
          </p:cNvPr>
          <p:cNvSpPr/>
          <p:nvPr/>
        </p:nvSpPr>
        <p:spPr>
          <a:xfrm rot="13500000">
            <a:off x="4860693" y="4215311"/>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1" name="Picture 4" descr="荷物が載った木製パレットのイラスト（荷台）">
            <a:extLst>
              <a:ext uri="{FF2B5EF4-FFF2-40B4-BE49-F238E27FC236}">
                <a16:creationId xmlns:a16="http://schemas.microsoft.com/office/drawing/2014/main" id="{4CF3C1CE-881F-8C73-1B0D-87E184A771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5013176"/>
            <a:ext cx="1224136" cy="122413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A97337BF-007D-5F1C-882C-F8F18597E6E4}"/>
              </a:ext>
            </a:extLst>
          </p:cNvPr>
          <p:cNvSpPr txBox="1"/>
          <p:nvPr/>
        </p:nvSpPr>
        <p:spPr>
          <a:xfrm>
            <a:off x="755576" y="3493807"/>
            <a:ext cx="1415772" cy="461665"/>
          </a:xfrm>
          <a:prstGeom prst="rect">
            <a:avLst/>
          </a:prstGeom>
          <a:noFill/>
        </p:spPr>
        <p:txBody>
          <a:bodyPr wrap="none" rtlCol="0">
            <a:spAutoFit/>
          </a:bodyPr>
          <a:lstStyle/>
          <a:p>
            <a:r>
              <a:rPr kumimoji="1" lang="ja-JP" altLang="en-US" sz="2400" dirty="0"/>
              <a:t>レジスタ</a:t>
            </a:r>
          </a:p>
        </p:txBody>
      </p:sp>
      <p:sp>
        <p:nvSpPr>
          <p:cNvPr id="13" name="テキスト ボックス 12">
            <a:extLst>
              <a:ext uri="{FF2B5EF4-FFF2-40B4-BE49-F238E27FC236}">
                <a16:creationId xmlns:a16="http://schemas.microsoft.com/office/drawing/2014/main" id="{16CDF78A-8737-B220-DA8A-4FF21D5BB6DD}"/>
              </a:ext>
            </a:extLst>
          </p:cNvPr>
          <p:cNvSpPr txBox="1"/>
          <p:nvPr/>
        </p:nvSpPr>
        <p:spPr>
          <a:xfrm>
            <a:off x="3419872" y="2708920"/>
            <a:ext cx="1107996" cy="461665"/>
          </a:xfrm>
          <a:prstGeom prst="rect">
            <a:avLst/>
          </a:prstGeom>
          <a:noFill/>
        </p:spPr>
        <p:txBody>
          <a:bodyPr wrap="none" rtlCol="0">
            <a:spAutoFit/>
          </a:bodyPr>
          <a:lstStyle/>
          <a:p>
            <a:r>
              <a:rPr lang="ja-JP" altLang="en-US" sz="2400" dirty="0"/>
              <a:t>データ</a:t>
            </a:r>
            <a:endParaRPr lang="en-US" altLang="ja-JP" sz="2400" dirty="0"/>
          </a:p>
        </p:txBody>
      </p:sp>
      <p:sp>
        <p:nvSpPr>
          <p:cNvPr id="14" name="テキスト ボックス 13">
            <a:extLst>
              <a:ext uri="{FF2B5EF4-FFF2-40B4-BE49-F238E27FC236}">
                <a16:creationId xmlns:a16="http://schemas.microsoft.com/office/drawing/2014/main" id="{1D99DAFA-C280-D3B2-62DC-3B226D3164C4}"/>
              </a:ext>
            </a:extLst>
          </p:cNvPr>
          <p:cNvSpPr txBox="1"/>
          <p:nvPr/>
        </p:nvSpPr>
        <p:spPr>
          <a:xfrm>
            <a:off x="6092552" y="3725416"/>
            <a:ext cx="1107996" cy="461665"/>
          </a:xfrm>
          <a:prstGeom prst="rect">
            <a:avLst/>
          </a:prstGeom>
          <a:noFill/>
        </p:spPr>
        <p:txBody>
          <a:bodyPr wrap="none" rtlCol="0">
            <a:spAutoFit/>
          </a:bodyPr>
          <a:lstStyle/>
          <a:p>
            <a:r>
              <a:rPr lang="ja-JP" altLang="en-US" sz="2400" dirty="0"/>
              <a:t>演算器</a:t>
            </a:r>
            <a:endParaRPr kumimoji="1" lang="ja-JP" altLang="en-US" sz="2400" dirty="0"/>
          </a:p>
        </p:txBody>
      </p:sp>
      <p:sp>
        <p:nvSpPr>
          <p:cNvPr id="15" name="テキスト ボックス 14">
            <a:extLst>
              <a:ext uri="{FF2B5EF4-FFF2-40B4-BE49-F238E27FC236}">
                <a16:creationId xmlns:a16="http://schemas.microsoft.com/office/drawing/2014/main" id="{3E2870A5-237A-B7C1-84FC-CF3DC813D83C}"/>
              </a:ext>
            </a:extLst>
          </p:cNvPr>
          <p:cNvSpPr txBox="1"/>
          <p:nvPr/>
        </p:nvSpPr>
        <p:spPr>
          <a:xfrm>
            <a:off x="3372252" y="4581128"/>
            <a:ext cx="1415772" cy="461665"/>
          </a:xfrm>
          <a:prstGeom prst="rect">
            <a:avLst/>
          </a:prstGeom>
          <a:noFill/>
        </p:spPr>
        <p:txBody>
          <a:bodyPr wrap="none" rtlCol="0">
            <a:spAutoFit/>
          </a:bodyPr>
          <a:lstStyle/>
          <a:p>
            <a:r>
              <a:rPr lang="ja-JP" altLang="en-US" sz="2400" dirty="0"/>
              <a:t>演算結果</a:t>
            </a:r>
            <a:endParaRPr kumimoji="1" lang="ja-JP" altLang="en-US" sz="2400" dirty="0"/>
          </a:p>
        </p:txBody>
      </p:sp>
      <p:sp>
        <p:nvSpPr>
          <p:cNvPr id="16" name="テキスト ボックス 15">
            <a:extLst>
              <a:ext uri="{FF2B5EF4-FFF2-40B4-BE49-F238E27FC236}">
                <a16:creationId xmlns:a16="http://schemas.microsoft.com/office/drawing/2014/main" id="{EF6F7EB7-B2DB-6A70-5A24-C2125F0E807C}"/>
              </a:ext>
            </a:extLst>
          </p:cNvPr>
          <p:cNvSpPr txBox="1"/>
          <p:nvPr/>
        </p:nvSpPr>
        <p:spPr>
          <a:xfrm>
            <a:off x="630713" y="6381328"/>
            <a:ext cx="7109639" cy="369332"/>
          </a:xfrm>
          <a:prstGeom prst="rect">
            <a:avLst/>
          </a:prstGeom>
          <a:noFill/>
        </p:spPr>
        <p:txBody>
          <a:bodyPr wrap="none" rtlCol="0">
            <a:spAutoFit/>
          </a:bodyPr>
          <a:lstStyle/>
          <a:p>
            <a:r>
              <a:rPr kumimoji="1" lang="ja-JP" altLang="en-US" dirty="0"/>
              <a:t>データをレジスタに載せて計算し、結果もレジスタに帰ってくる</a:t>
            </a:r>
          </a:p>
        </p:txBody>
      </p:sp>
    </p:spTree>
    <p:extLst>
      <p:ext uri="{BB962C8B-B14F-4D97-AF65-F5344CB8AC3E}">
        <p14:creationId xmlns:p14="http://schemas.microsoft.com/office/powerpoint/2010/main" val="4091442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9718347-101E-8B27-014C-5EA51812E243}"/>
              </a:ext>
            </a:extLst>
          </p:cNvPr>
          <p:cNvSpPr>
            <a:spLocks noGrp="1"/>
          </p:cNvSpPr>
          <p:nvPr>
            <p:ph type="body" sz="quarter" idx="10"/>
          </p:nvPr>
        </p:nvSpPr>
        <p:spPr/>
        <p:txBody>
          <a:bodyPr/>
          <a:lstStyle/>
          <a:p>
            <a:r>
              <a:rPr kumimoji="1" lang="ja-JP" altLang="en-US"/>
              <a:t>レジスタ</a:t>
            </a:r>
            <a:r>
              <a:rPr lang="ja-JP" altLang="en-US"/>
              <a:t>と演算器</a:t>
            </a:r>
            <a:endParaRPr kumimoji="1" lang="ja-JP" altLang="en-US"/>
          </a:p>
        </p:txBody>
      </p:sp>
      <p:sp>
        <p:nvSpPr>
          <p:cNvPr id="3" name="テキスト ボックス 2">
            <a:extLst>
              <a:ext uri="{FF2B5EF4-FFF2-40B4-BE49-F238E27FC236}">
                <a16:creationId xmlns:a16="http://schemas.microsoft.com/office/drawing/2014/main" id="{9B2C08D5-2B13-72A4-0981-713A14F3FC26}"/>
              </a:ext>
            </a:extLst>
          </p:cNvPr>
          <p:cNvSpPr txBox="1"/>
          <p:nvPr/>
        </p:nvSpPr>
        <p:spPr>
          <a:xfrm>
            <a:off x="323528" y="1095127"/>
            <a:ext cx="8494633" cy="461665"/>
          </a:xfrm>
          <a:prstGeom prst="rect">
            <a:avLst/>
          </a:prstGeom>
          <a:noFill/>
        </p:spPr>
        <p:txBody>
          <a:bodyPr wrap="none" rtlCol="0">
            <a:spAutoFit/>
          </a:bodyPr>
          <a:lstStyle/>
          <a:p>
            <a:r>
              <a:rPr kumimoji="1" lang="ja-JP" altLang="en-US" sz="2400" dirty="0">
                <a:solidFill>
                  <a:srgbClr val="011893"/>
                </a:solidFill>
              </a:rPr>
              <a:t>整数</a:t>
            </a:r>
            <a:r>
              <a:rPr kumimoji="1" lang="ja-JP" altLang="en-US" sz="2400" dirty="0"/>
              <a:t>と</a:t>
            </a:r>
            <a:r>
              <a:rPr kumimoji="1" lang="ja-JP" altLang="en-US" sz="2400" dirty="0">
                <a:solidFill>
                  <a:srgbClr val="011893"/>
                </a:solidFill>
              </a:rPr>
              <a:t>浮動小数点数</a:t>
            </a:r>
            <a:r>
              <a:rPr kumimoji="1" lang="ja-JP" altLang="en-US" sz="2400" dirty="0"/>
              <a:t>は異なる</a:t>
            </a:r>
            <a:r>
              <a:rPr kumimoji="1" lang="ja-JP" altLang="en-US" sz="2400" dirty="0">
                <a:solidFill>
                  <a:srgbClr val="011893"/>
                </a:solidFill>
              </a:rPr>
              <a:t>レジスタ</a:t>
            </a:r>
            <a:r>
              <a:rPr kumimoji="1" lang="ja-JP" altLang="en-US" sz="2400" dirty="0"/>
              <a:t>、異なる</a:t>
            </a:r>
            <a:r>
              <a:rPr kumimoji="1" lang="ja-JP" altLang="en-US" sz="2400" dirty="0">
                <a:solidFill>
                  <a:srgbClr val="011893"/>
                </a:solidFill>
              </a:rPr>
              <a:t>演算器</a:t>
            </a:r>
            <a:r>
              <a:rPr kumimoji="1" lang="ja-JP" altLang="en-US" sz="2400" dirty="0"/>
              <a:t>を使う</a:t>
            </a:r>
          </a:p>
        </p:txBody>
      </p:sp>
      <p:pic>
        <p:nvPicPr>
          <p:cNvPr id="4" name="Picture 2" descr="樹脂パレットのイラスト（荷台）">
            <a:extLst>
              <a:ext uri="{FF2B5EF4-FFF2-40B4-BE49-F238E27FC236}">
                <a16:creationId xmlns:a16="http://schemas.microsoft.com/office/drawing/2014/main" id="{69929E42-0CB6-569E-1D25-538B468F5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535287"/>
            <a:ext cx="1719594" cy="14401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木製パレットのイラスト（荷台）">
            <a:extLst>
              <a:ext uri="{FF2B5EF4-FFF2-40B4-BE49-F238E27FC236}">
                <a16:creationId xmlns:a16="http://schemas.microsoft.com/office/drawing/2014/main" id="{8BFBA738-C1EE-D748-91C2-740C4C3E4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463279"/>
            <a:ext cx="1728192" cy="144736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7946A460-450F-4129-538A-162465BC6F93}"/>
              </a:ext>
            </a:extLst>
          </p:cNvPr>
          <p:cNvSpPr txBox="1"/>
          <p:nvPr/>
        </p:nvSpPr>
        <p:spPr>
          <a:xfrm>
            <a:off x="1259632" y="2031231"/>
            <a:ext cx="2031325" cy="461665"/>
          </a:xfrm>
          <a:prstGeom prst="rect">
            <a:avLst/>
          </a:prstGeom>
          <a:noFill/>
        </p:spPr>
        <p:txBody>
          <a:bodyPr wrap="none" rtlCol="0">
            <a:spAutoFit/>
          </a:bodyPr>
          <a:lstStyle/>
          <a:p>
            <a:r>
              <a:rPr lang="ja-JP" altLang="en-US" sz="2400" dirty="0"/>
              <a:t>整数</a:t>
            </a:r>
            <a:r>
              <a:rPr kumimoji="1" lang="ja-JP" altLang="en-US" sz="2400" dirty="0"/>
              <a:t>レジスタ</a:t>
            </a:r>
            <a:endParaRPr kumimoji="1" lang="en-US" altLang="ja-JP" sz="2400" dirty="0"/>
          </a:p>
        </p:txBody>
      </p:sp>
      <p:sp>
        <p:nvSpPr>
          <p:cNvPr id="7" name="テキスト ボックス 6">
            <a:extLst>
              <a:ext uri="{FF2B5EF4-FFF2-40B4-BE49-F238E27FC236}">
                <a16:creationId xmlns:a16="http://schemas.microsoft.com/office/drawing/2014/main" id="{96022A0A-AD82-C7D2-AEEF-5FCDBFB2DACE}"/>
              </a:ext>
            </a:extLst>
          </p:cNvPr>
          <p:cNvSpPr txBox="1"/>
          <p:nvPr/>
        </p:nvSpPr>
        <p:spPr>
          <a:xfrm>
            <a:off x="4713689" y="2031231"/>
            <a:ext cx="2954655" cy="461665"/>
          </a:xfrm>
          <a:prstGeom prst="rect">
            <a:avLst/>
          </a:prstGeom>
          <a:noFill/>
        </p:spPr>
        <p:txBody>
          <a:bodyPr wrap="none" rtlCol="0">
            <a:spAutoFit/>
          </a:bodyPr>
          <a:lstStyle/>
          <a:p>
            <a:r>
              <a:rPr kumimoji="1" lang="ja-JP" altLang="en-US" sz="2400" dirty="0"/>
              <a:t>浮動小数点レジスタ</a:t>
            </a:r>
          </a:p>
        </p:txBody>
      </p:sp>
      <p:pic>
        <p:nvPicPr>
          <p:cNvPr id="8" name="Picture 2" descr="ä¼ç¤¾ã®å»ºç©ã®ã¢ã¤ã³ã³ï¼å·¥å ´ï¼">
            <a:extLst>
              <a:ext uri="{FF2B5EF4-FFF2-40B4-BE49-F238E27FC236}">
                <a16:creationId xmlns:a16="http://schemas.microsoft.com/office/drawing/2014/main" id="{E5DD0F96-F96B-9977-B5BD-C19E5DB31A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1680" y="4983559"/>
            <a:ext cx="1053020" cy="979309"/>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CB476E06-1F22-A68F-AF6E-87128DCCE51B}"/>
              </a:ext>
            </a:extLst>
          </p:cNvPr>
          <p:cNvSpPr txBox="1"/>
          <p:nvPr/>
        </p:nvSpPr>
        <p:spPr>
          <a:xfrm>
            <a:off x="1331640" y="5919663"/>
            <a:ext cx="1723549" cy="461665"/>
          </a:xfrm>
          <a:prstGeom prst="rect">
            <a:avLst/>
          </a:prstGeom>
          <a:noFill/>
        </p:spPr>
        <p:txBody>
          <a:bodyPr wrap="none" rtlCol="0">
            <a:spAutoFit/>
          </a:bodyPr>
          <a:lstStyle/>
          <a:p>
            <a:r>
              <a:rPr lang="ja-JP" altLang="en-US" sz="2400" dirty="0"/>
              <a:t>整数演算器</a:t>
            </a:r>
            <a:endParaRPr kumimoji="1" lang="ja-JP" altLang="en-US" sz="2400" dirty="0"/>
          </a:p>
        </p:txBody>
      </p:sp>
      <p:pic>
        <p:nvPicPr>
          <p:cNvPr id="10" name="Picture 2" descr="ä¼ç¤¾ã®å»ºç©ã®ã¢ã¤ã³ã³ï¼å·¥å ´ï¼">
            <a:extLst>
              <a:ext uri="{FF2B5EF4-FFF2-40B4-BE49-F238E27FC236}">
                <a16:creationId xmlns:a16="http://schemas.microsoft.com/office/drawing/2014/main" id="{AB7384E9-CD72-2980-0C05-D13519ED81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771" y="4983559"/>
            <a:ext cx="1053020" cy="97930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38C8E249-F0DE-9559-ABC7-8A85EF637BD9}"/>
              </a:ext>
            </a:extLst>
          </p:cNvPr>
          <p:cNvSpPr txBox="1"/>
          <p:nvPr/>
        </p:nvSpPr>
        <p:spPr>
          <a:xfrm>
            <a:off x="5148064" y="5919663"/>
            <a:ext cx="2339102" cy="461665"/>
          </a:xfrm>
          <a:prstGeom prst="rect">
            <a:avLst/>
          </a:prstGeom>
          <a:noFill/>
        </p:spPr>
        <p:txBody>
          <a:bodyPr wrap="none" rtlCol="0">
            <a:spAutoFit/>
          </a:bodyPr>
          <a:lstStyle/>
          <a:p>
            <a:r>
              <a:rPr lang="ja-JP" altLang="en-US" sz="2400" dirty="0"/>
              <a:t>浮動小数演算器</a:t>
            </a:r>
            <a:endParaRPr kumimoji="1" lang="ja-JP" altLang="en-US" sz="2400" dirty="0"/>
          </a:p>
        </p:txBody>
      </p:sp>
      <p:sp>
        <p:nvSpPr>
          <p:cNvPr id="12" name="上下矢印 3">
            <a:extLst>
              <a:ext uri="{FF2B5EF4-FFF2-40B4-BE49-F238E27FC236}">
                <a16:creationId xmlns:a16="http://schemas.microsoft.com/office/drawing/2014/main" id="{E280B3AB-8C3D-094F-0057-0CBFC22AAAA5}"/>
              </a:ext>
            </a:extLst>
          </p:cNvPr>
          <p:cNvSpPr/>
          <p:nvPr/>
        </p:nvSpPr>
        <p:spPr>
          <a:xfrm>
            <a:off x="2051720" y="4119463"/>
            <a:ext cx="432048" cy="784104"/>
          </a:xfrm>
          <a:prstGeom prst="up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上下矢印 12">
            <a:extLst>
              <a:ext uri="{FF2B5EF4-FFF2-40B4-BE49-F238E27FC236}">
                <a16:creationId xmlns:a16="http://schemas.microsoft.com/office/drawing/2014/main" id="{C59C36F3-9FA2-FB2D-3353-B9BBC815D40B}"/>
              </a:ext>
            </a:extLst>
          </p:cNvPr>
          <p:cNvSpPr/>
          <p:nvPr/>
        </p:nvSpPr>
        <p:spPr>
          <a:xfrm>
            <a:off x="6012160" y="4119463"/>
            <a:ext cx="432048" cy="784104"/>
          </a:xfrm>
          <a:prstGeom prst="up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8199300B-2F69-B1AD-F834-EDB3A415995C}"/>
              </a:ext>
            </a:extLst>
          </p:cNvPr>
          <p:cNvSpPr txBox="1"/>
          <p:nvPr/>
        </p:nvSpPr>
        <p:spPr>
          <a:xfrm>
            <a:off x="251520" y="4335487"/>
            <a:ext cx="1620957" cy="523220"/>
          </a:xfrm>
          <a:prstGeom prst="rect">
            <a:avLst/>
          </a:prstGeom>
          <a:noFill/>
        </p:spPr>
        <p:txBody>
          <a:bodyPr wrap="none" rtlCol="0">
            <a:spAutoFit/>
          </a:bodyPr>
          <a:lstStyle/>
          <a:p>
            <a:r>
              <a:rPr lang="ja-JP" altLang="en-US" sz="1400" dirty="0"/>
              <a:t>整数レジスタ</a:t>
            </a:r>
            <a:endParaRPr lang="en-US" altLang="ja-JP" sz="1400" dirty="0"/>
          </a:p>
          <a:p>
            <a:r>
              <a:rPr kumimoji="1" lang="ja-JP" altLang="en-US" sz="1400" dirty="0"/>
              <a:t>しか受け付けない</a:t>
            </a:r>
          </a:p>
        </p:txBody>
      </p:sp>
      <p:sp>
        <p:nvSpPr>
          <p:cNvPr id="15" name="テキスト ボックス 14">
            <a:extLst>
              <a:ext uri="{FF2B5EF4-FFF2-40B4-BE49-F238E27FC236}">
                <a16:creationId xmlns:a16="http://schemas.microsoft.com/office/drawing/2014/main" id="{566F66E7-BE3F-8F11-E0CB-CC8B9905A6B6}"/>
              </a:ext>
            </a:extLst>
          </p:cNvPr>
          <p:cNvSpPr txBox="1"/>
          <p:nvPr/>
        </p:nvSpPr>
        <p:spPr>
          <a:xfrm>
            <a:off x="6804248" y="4244315"/>
            <a:ext cx="1800493" cy="523220"/>
          </a:xfrm>
          <a:prstGeom prst="rect">
            <a:avLst/>
          </a:prstGeom>
          <a:noFill/>
        </p:spPr>
        <p:txBody>
          <a:bodyPr wrap="none" rtlCol="0">
            <a:spAutoFit/>
          </a:bodyPr>
          <a:lstStyle/>
          <a:p>
            <a:r>
              <a:rPr lang="ja-JP" altLang="en-US" sz="1400" dirty="0"/>
              <a:t>浮動小数点レジスタ</a:t>
            </a:r>
            <a:endParaRPr lang="en-US" altLang="ja-JP" sz="1400" dirty="0"/>
          </a:p>
          <a:p>
            <a:r>
              <a:rPr kumimoji="1" lang="ja-JP" altLang="en-US" sz="1400" dirty="0"/>
              <a:t>しか受け付けない</a:t>
            </a:r>
          </a:p>
        </p:txBody>
      </p:sp>
      <p:sp>
        <p:nvSpPr>
          <p:cNvPr id="16" name="上下矢印 13">
            <a:extLst>
              <a:ext uri="{FF2B5EF4-FFF2-40B4-BE49-F238E27FC236}">
                <a16:creationId xmlns:a16="http://schemas.microsoft.com/office/drawing/2014/main" id="{2726E13F-8601-E20F-3337-C84749DC35C6}"/>
              </a:ext>
            </a:extLst>
          </p:cNvPr>
          <p:cNvSpPr/>
          <p:nvPr/>
        </p:nvSpPr>
        <p:spPr>
          <a:xfrm rot="18317732">
            <a:off x="4036061" y="3375373"/>
            <a:ext cx="280031" cy="2360587"/>
          </a:xfrm>
          <a:prstGeom prst="up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上下矢印 17">
            <a:extLst>
              <a:ext uri="{FF2B5EF4-FFF2-40B4-BE49-F238E27FC236}">
                <a16:creationId xmlns:a16="http://schemas.microsoft.com/office/drawing/2014/main" id="{FE22F931-431F-53EE-0E82-C60DD54AF677}"/>
              </a:ext>
            </a:extLst>
          </p:cNvPr>
          <p:cNvSpPr/>
          <p:nvPr/>
        </p:nvSpPr>
        <p:spPr>
          <a:xfrm rot="3301484">
            <a:off x="4032664" y="3370430"/>
            <a:ext cx="280031" cy="2360587"/>
          </a:xfrm>
          <a:prstGeom prst="up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Picture 4" descr="バツのマークのイラスト「×」">
            <a:extLst>
              <a:ext uri="{FF2B5EF4-FFF2-40B4-BE49-F238E27FC236}">
                <a16:creationId xmlns:a16="http://schemas.microsoft.com/office/drawing/2014/main" id="{0FD2726E-2879-388D-42FA-FF7B5F02C88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07904" y="4119463"/>
            <a:ext cx="936104" cy="93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74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2A8D790-107E-B532-349A-C37C99722E6D}"/>
              </a:ext>
            </a:extLst>
          </p:cNvPr>
          <p:cNvSpPr>
            <a:spLocks noGrp="1"/>
          </p:cNvSpPr>
          <p:nvPr>
            <p:ph type="body" sz="quarter" idx="10"/>
          </p:nvPr>
        </p:nvSpPr>
        <p:spPr/>
        <p:txBody>
          <a:bodyPr/>
          <a:lstStyle/>
          <a:p>
            <a:r>
              <a:rPr kumimoji="1" lang="ja-JP" altLang="en-US"/>
              <a:t>レジスタと演算器</a:t>
            </a:r>
          </a:p>
        </p:txBody>
      </p:sp>
      <p:sp>
        <p:nvSpPr>
          <p:cNvPr id="3" name="テキスト ボックス 2">
            <a:extLst>
              <a:ext uri="{FF2B5EF4-FFF2-40B4-BE49-F238E27FC236}">
                <a16:creationId xmlns:a16="http://schemas.microsoft.com/office/drawing/2014/main" id="{F5C8AF92-372E-E664-4DDC-04838430064D}"/>
              </a:ext>
            </a:extLst>
          </p:cNvPr>
          <p:cNvSpPr txBox="1"/>
          <p:nvPr/>
        </p:nvSpPr>
        <p:spPr>
          <a:xfrm>
            <a:off x="755576" y="1124744"/>
            <a:ext cx="7037504" cy="1077218"/>
          </a:xfrm>
          <a:prstGeom prst="rect">
            <a:avLst/>
          </a:prstGeom>
          <a:noFill/>
        </p:spPr>
        <p:txBody>
          <a:bodyPr wrap="none" rtlCol="0">
            <a:spAutoFit/>
          </a:bodyPr>
          <a:lstStyle/>
          <a:p>
            <a:r>
              <a:rPr kumimoji="1" lang="ja-JP" altLang="en-US" sz="3200" dirty="0"/>
              <a:t>レジスタには</a:t>
            </a:r>
            <a:r>
              <a:rPr kumimoji="1" lang="ja-JP" altLang="en-US" sz="3200" dirty="0">
                <a:solidFill>
                  <a:srgbClr val="011893"/>
                </a:solidFill>
              </a:rPr>
              <a:t>長さ</a:t>
            </a:r>
            <a:r>
              <a:rPr kumimoji="1" lang="ja-JP" altLang="en-US" sz="3200" dirty="0"/>
              <a:t>がある</a:t>
            </a:r>
            <a:endParaRPr kumimoji="1" lang="en-US" altLang="ja-JP" sz="3200" dirty="0"/>
          </a:p>
          <a:p>
            <a:r>
              <a:rPr lang="ja-JP" altLang="en-US" sz="3200" dirty="0"/>
              <a:t>レジスタの長さは</a:t>
            </a:r>
            <a:r>
              <a:rPr lang="ja-JP" altLang="en-US" sz="3200" dirty="0">
                <a:solidFill>
                  <a:srgbClr val="011893"/>
                </a:solidFill>
              </a:rPr>
              <a:t>ビット数</a:t>
            </a:r>
            <a:r>
              <a:rPr lang="en-US" altLang="ja-JP" sz="3200" dirty="0"/>
              <a:t>(bit)</a:t>
            </a:r>
            <a:r>
              <a:rPr lang="ja-JP" altLang="en-US" sz="3200" dirty="0"/>
              <a:t>で表す</a:t>
            </a:r>
            <a:endParaRPr lang="en-US" altLang="ja-JP" sz="3200" dirty="0"/>
          </a:p>
        </p:txBody>
      </p:sp>
      <p:sp>
        <p:nvSpPr>
          <p:cNvPr id="4" name="テキスト ボックス 3">
            <a:extLst>
              <a:ext uri="{FF2B5EF4-FFF2-40B4-BE49-F238E27FC236}">
                <a16:creationId xmlns:a16="http://schemas.microsoft.com/office/drawing/2014/main" id="{0955028F-FBCE-22E1-FB31-824D5F881824}"/>
              </a:ext>
            </a:extLst>
          </p:cNvPr>
          <p:cNvSpPr txBox="1"/>
          <p:nvPr/>
        </p:nvSpPr>
        <p:spPr>
          <a:xfrm>
            <a:off x="1187624" y="2348880"/>
            <a:ext cx="2646878" cy="461665"/>
          </a:xfrm>
          <a:prstGeom prst="rect">
            <a:avLst/>
          </a:prstGeom>
          <a:noFill/>
        </p:spPr>
        <p:txBody>
          <a:bodyPr wrap="none" rtlCol="0">
            <a:spAutoFit/>
          </a:bodyPr>
          <a:lstStyle/>
          <a:p>
            <a:r>
              <a:rPr kumimoji="1" lang="en-US" altLang="ja-JP" sz="2400" dirty="0"/>
              <a:t>32</a:t>
            </a:r>
            <a:r>
              <a:rPr kumimoji="1" lang="ja-JP" altLang="en-US" sz="2400" dirty="0"/>
              <a:t>ビットレジスタ</a:t>
            </a:r>
          </a:p>
        </p:txBody>
      </p:sp>
      <p:sp>
        <p:nvSpPr>
          <p:cNvPr id="5" name="テキスト ボックス 4">
            <a:extLst>
              <a:ext uri="{FF2B5EF4-FFF2-40B4-BE49-F238E27FC236}">
                <a16:creationId xmlns:a16="http://schemas.microsoft.com/office/drawing/2014/main" id="{9CCEB775-1EE8-AA21-2DFD-7BD27C439C40}"/>
              </a:ext>
            </a:extLst>
          </p:cNvPr>
          <p:cNvSpPr txBox="1"/>
          <p:nvPr/>
        </p:nvSpPr>
        <p:spPr>
          <a:xfrm>
            <a:off x="4572000" y="2348880"/>
            <a:ext cx="2646878" cy="461665"/>
          </a:xfrm>
          <a:prstGeom prst="rect">
            <a:avLst/>
          </a:prstGeom>
          <a:noFill/>
        </p:spPr>
        <p:txBody>
          <a:bodyPr wrap="none" rtlCol="0">
            <a:spAutoFit/>
          </a:bodyPr>
          <a:lstStyle/>
          <a:p>
            <a:r>
              <a:rPr kumimoji="1" lang="en-US" altLang="ja-JP" sz="2400" dirty="0"/>
              <a:t>64</a:t>
            </a:r>
            <a:r>
              <a:rPr kumimoji="1" lang="ja-JP" altLang="en-US" sz="2400" dirty="0"/>
              <a:t>ビットレジスタ</a:t>
            </a:r>
          </a:p>
        </p:txBody>
      </p:sp>
      <p:sp>
        <p:nvSpPr>
          <p:cNvPr id="6" name="テキスト ボックス 5">
            <a:extLst>
              <a:ext uri="{FF2B5EF4-FFF2-40B4-BE49-F238E27FC236}">
                <a16:creationId xmlns:a16="http://schemas.microsoft.com/office/drawing/2014/main" id="{869C3DA0-33A6-5DF9-A1CE-80637E770669}"/>
              </a:ext>
            </a:extLst>
          </p:cNvPr>
          <p:cNvSpPr txBox="1"/>
          <p:nvPr/>
        </p:nvSpPr>
        <p:spPr>
          <a:xfrm>
            <a:off x="1043608" y="4437112"/>
            <a:ext cx="6647974" cy="830997"/>
          </a:xfrm>
          <a:prstGeom prst="rect">
            <a:avLst/>
          </a:prstGeom>
          <a:noFill/>
        </p:spPr>
        <p:txBody>
          <a:bodyPr wrap="none" rtlCol="0">
            <a:spAutoFit/>
          </a:bodyPr>
          <a:lstStyle/>
          <a:p>
            <a:r>
              <a:rPr lang="ja-JP" altLang="en-US" sz="2400" dirty="0"/>
              <a:t>ハードウェアやソフトウェアの「ビット数」は</a:t>
            </a:r>
            <a:endParaRPr lang="en-US" altLang="ja-JP" sz="2400" dirty="0"/>
          </a:p>
          <a:p>
            <a:r>
              <a:rPr lang="ja-JP" altLang="en-US" sz="2400" dirty="0"/>
              <a:t>対応する</a:t>
            </a:r>
            <a:r>
              <a:rPr lang="ja-JP" altLang="en-US" sz="2400" dirty="0">
                <a:solidFill>
                  <a:srgbClr val="011893"/>
                </a:solidFill>
              </a:rPr>
              <a:t>整数レジスタ</a:t>
            </a:r>
            <a:r>
              <a:rPr lang="ja-JP" altLang="en-US" sz="2400" dirty="0"/>
              <a:t>のビット数で決まる</a:t>
            </a:r>
            <a:endParaRPr kumimoji="1" lang="ja-JP" altLang="en-US" sz="2400" dirty="0"/>
          </a:p>
        </p:txBody>
      </p:sp>
      <p:sp>
        <p:nvSpPr>
          <p:cNvPr id="7" name="テキスト ボックス 6">
            <a:extLst>
              <a:ext uri="{FF2B5EF4-FFF2-40B4-BE49-F238E27FC236}">
                <a16:creationId xmlns:a16="http://schemas.microsoft.com/office/drawing/2014/main" id="{93FCAF0D-9886-FB98-0F24-8FD4EC8AB5A3}"/>
              </a:ext>
            </a:extLst>
          </p:cNvPr>
          <p:cNvSpPr txBox="1"/>
          <p:nvPr/>
        </p:nvSpPr>
        <p:spPr>
          <a:xfrm>
            <a:off x="179512" y="5733256"/>
            <a:ext cx="1338828" cy="369332"/>
          </a:xfrm>
          <a:prstGeom prst="rect">
            <a:avLst/>
          </a:prstGeom>
          <a:noFill/>
        </p:spPr>
        <p:txBody>
          <a:bodyPr wrap="none" rtlCol="0">
            <a:spAutoFit/>
          </a:bodyPr>
          <a:lstStyle/>
          <a:p>
            <a:r>
              <a:rPr lang="ja-JP" altLang="en-US" dirty="0"/>
              <a:t>ファミコン</a:t>
            </a:r>
            <a:endParaRPr kumimoji="1" lang="ja-JP" altLang="en-US" dirty="0"/>
          </a:p>
        </p:txBody>
      </p:sp>
      <p:sp>
        <p:nvSpPr>
          <p:cNvPr id="8" name="テキスト ボックス 7">
            <a:extLst>
              <a:ext uri="{FF2B5EF4-FFF2-40B4-BE49-F238E27FC236}">
                <a16:creationId xmlns:a16="http://schemas.microsoft.com/office/drawing/2014/main" id="{8ACF4C12-76D6-202B-2E92-B64A0C6D66CA}"/>
              </a:ext>
            </a:extLst>
          </p:cNvPr>
          <p:cNvSpPr txBox="1"/>
          <p:nvPr/>
        </p:nvSpPr>
        <p:spPr>
          <a:xfrm>
            <a:off x="323528" y="6093296"/>
            <a:ext cx="992579" cy="369332"/>
          </a:xfrm>
          <a:prstGeom prst="rect">
            <a:avLst/>
          </a:prstGeom>
          <a:noFill/>
        </p:spPr>
        <p:txBody>
          <a:bodyPr wrap="none" rtlCol="0">
            <a:spAutoFit/>
          </a:bodyPr>
          <a:lstStyle/>
          <a:p>
            <a:r>
              <a:rPr kumimoji="1" lang="en-US" altLang="ja-JP" dirty="0"/>
              <a:t>8</a:t>
            </a:r>
            <a:r>
              <a:rPr kumimoji="1" lang="ja-JP" altLang="en-US" dirty="0"/>
              <a:t>ビット</a:t>
            </a:r>
          </a:p>
        </p:txBody>
      </p:sp>
      <p:sp>
        <p:nvSpPr>
          <p:cNvPr id="9" name="テキスト ボックス 8">
            <a:extLst>
              <a:ext uri="{FF2B5EF4-FFF2-40B4-BE49-F238E27FC236}">
                <a16:creationId xmlns:a16="http://schemas.microsoft.com/office/drawing/2014/main" id="{BE0C14EB-824C-9140-6A9B-54E89BE4E0AF}"/>
              </a:ext>
            </a:extLst>
          </p:cNvPr>
          <p:cNvSpPr txBox="1"/>
          <p:nvPr/>
        </p:nvSpPr>
        <p:spPr>
          <a:xfrm>
            <a:off x="2123728" y="5733256"/>
            <a:ext cx="1338828" cy="369332"/>
          </a:xfrm>
          <a:prstGeom prst="rect">
            <a:avLst/>
          </a:prstGeom>
          <a:noFill/>
        </p:spPr>
        <p:txBody>
          <a:bodyPr wrap="none" rtlCol="0">
            <a:spAutoFit/>
          </a:bodyPr>
          <a:lstStyle/>
          <a:p>
            <a:r>
              <a:rPr lang="ja-JP" altLang="en-US" dirty="0"/>
              <a:t>スーファミ</a:t>
            </a:r>
            <a:endParaRPr kumimoji="1" lang="ja-JP" altLang="en-US" dirty="0"/>
          </a:p>
        </p:txBody>
      </p:sp>
      <p:sp>
        <p:nvSpPr>
          <p:cNvPr id="10" name="テキスト ボックス 9">
            <a:extLst>
              <a:ext uri="{FF2B5EF4-FFF2-40B4-BE49-F238E27FC236}">
                <a16:creationId xmlns:a16="http://schemas.microsoft.com/office/drawing/2014/main" id="{6F739164-DBA5-E14E-D21E-B59ECC96D28F}"/>
              </a:ext>
            </a:extLst>
          </p:cNvPr>
          <p:cNvSpPr txBox="1"/>
          <p:nvPr/>
        </p:nvSpPr>
        <p:spPr>
          <a:xfrm>
            <a:off x="2238708" y="6093296"/>
            <a:ext cx="1107996" cy="369332"/>
          </a:xfrm>
          <a:prstGeom prst="rect">
            <a:avLst/>
          </a:prstGeom>
          <a:noFill/>
        </p:spPr>
        <p:txBody>
          <a:bodyPr wrap="none" rtlCol="0">
            <a:spAutoFit/>
          </a:bodyPr>
          <a:lstStyle/>
          <a:p>
            <a:r>
              <a:rPr kumimoji="1" lang="en-US" altLang="ja-JP" dirty="0"/>
              <a:t>16</a:t>
            </a:r>
            <a:r>
              <a:rPr kumimoji="1" lang="ja-JP" altLang="en-US" dirty="0"/>
              <a:t>ビット</a:t>
            </a:r>
          </a:p>
        </p:txBody>
      </p:sp>
      <p:sp>
        <p:nvSpPr>
          <p:cNvPr id="11" name="テキスト ボックス 10">
            <a:extLst>
              <a:ext uri="{FF2B5EF4-FFF2-40B4-BE49-F238E27FC236}">
                <a16:creationId xmlns:a16="http://schemas.microsoft.com/office/drawing/2014/main" id="{355B2BC8-0AFC-0FC6-65EC-E2B2D67A2146}"/>
              </a:ext>
            </a:extLst>
          </p:cNvPr>
          <p:cNvSpPr txBox="1"/>
          <p:nvPr/>
        </p:nvSpPr>
        <p:spPr>
          <a:xfrm>
            <a:off x="4184664" y="5733256"/>
            <a:ext cx="1107996" cy="369332"/>
          </a:xfrm>
          <a:prstGeom prst="rect">
            <a:avLst/>
          </a:prstGeom>
          <a:noFill/>
        </p:spPr>
        <p:txBody>
          <a:bodyPr wrap="none" rtlCol="0">
            <a:spAutoFit/>
          </a:bodyPr>
          <a:lstStyle/>
          <a:p>
            <a:r>
              <a:rPr lang="ja-JP" altLang="en-US" dirty="0"/>
              <a:t>プレステ</a:t>
            </a:r>
            <a:endParaRPr kumimoji="1" lang="ja-JP" altLang="en-US" dirty="0"/>
          </a:p>
        </p:txBody>
      </p:sp>
      <p:sp>
        <p:nvSpPr>
          <p:cNvPr id="12" name="テキスト ボックス 11">
            <a:extLst>
              <a:ext uri="{FF2B5EF4-FFF2-40B4-BE49-F238E27FC236}">
                <a16:creationId xmlns:a16="http://schemas.microsoft.com/office/drawing/2014/main" id="{AD9EC16A-E9AF-008E-8904-B12F7D2B5BFB}"/>
              </a:ext>
            </a:extLst>
          </p:cNvPr>
          <p:cNvSpPr txBox="1"/>
          <p:nvPr/>
        </p:nvSpPr>
        <p:spPr>
          <a:xfrm>
            <a:off x="4211960" y="6093296"/>
            <a:ext cx="1107996" cy="369332"/>
          </a:xfrm>
          <a:prstGeom prst="rect">
            <a:avLst/>
          </a:prstGeom>
          <a:noFill/>
        </p:spPr>
        <p:txBody>
          <a:bodyPr wrap="none" rtlCol="0">
            <a:spAutoFit/>
          </a:bodyPr>
          <a:lstStyle/>
          <a:p>
            <a:r>
              <a:rPr kumimoji="1" lang="en-US" altLang="ja-JP" dirty="0"/>
              <a:t>32</a:t>
            </a:r>
            <a:r>
              <a:rPr kumimoji="1" lang="ja-JP" altLang="en-US" dirty="0"/>
              <a:t>ビット</a:t>
            </a:r>
          </a:p>
        </p:txBody>
      </p:sp>
      <p:sp>
        <p:nvSpPr>
          <p:cNvPr id="13" name="テキスト ボックス 12">
            <a:extLst>
              <a:ext uri="{FF2B5EF4-FFF2-40B4-BE49-F238E27FC236}">
                <a16:creationId xmlns:a16="http://schemas.microsoft.com/office/drawing/2014/main" id="{529DB385-5D75-853F-9A27-A4AEB3F7C859}"/>
              </a:ext>
            </a:extLst>
          </p:cNvPr>
          <p:cNvSpPr txBox="1"/>
          <p:nvPr/>
        </p:nvSpPr>
        <p:spPr>
          <a:xfrm>
            <a:off x="5956408" y="5733256"/>
            <a:ext cx="1927960" cy="369332"/>
          </a:xfrm>
          <a:prstGeom prst="rect">
            <a:avLst/>
          </a:prstGeom>
          <a:noFill/>
        </p:spPr>
        <p:txBody>
          <a:bodyPr wrap="square" rtlCol="0">
            <a:spAutoFit/>
          </a:bodyPr>
          <a:lstStyle/>
          <a:p>
            <a:r>
              <a:rPr lang="en-US" altLang="ja-JP" dirty="0"/>
              <a:t>NINTENDO64</a:t>
            </a:r>
            <a:endParaRPr kumimoji="1" lang="ja-JP" altLang="en-US" dirty="0"/>
          </a:p>
        </p:txBody>
      </p:sp>
      <p:sp>
        <p:nvSpPr>
          <p:cNvPr id="14" name="テキスト ボックス 13">
            <a:extLst>
              <a:ext uri="{FF2B5EF4-FFF2-40B4-BE49-F238E27FC236}">
                <a16:creationId xmlns:a16="http://schemas.microsoft.com/office/drawing/2014/main" id="{3CC65B7A-550B-9C98-FCA7-5C00A860E3FF}"/>
              </a:ext>
            </a:extLst>
          </p:cNvPr>
          <p:cNvSpPr txBox="1"/>
          <p:nvPr/>
        </p:nvSpPr>
        <p:spPr>
          <a:xfrm>
            <a:off x="6212392" y="6093296"/>
            <a:ext cx="1167920" cy="369332"/>
          </a:xfrm>
          <a:prstGeom prst="rect">
            <a:avLst/>
          </a:prstGeom>
          <a:noFill/>
        </p:spPr>
        <p:txBody>
          <a:bodyPr wrap="square" rtlCol="0">
            <a:spAutoFit/>
          </a:bodyPr>
          <a:lstStyle/>
          <a:p>
            <a:r>
              <a:rPr lang="en-US" altLang="ja-JP" dirty="0"/>
              <a:t>64</a:t>
            </a:r>
            <a:r>
              <a:rPr kumimoji="1" lang="ja-JP" altLang="en-US" dirty="0"/>
              <a:t>ビット</a:t>
            </a:r>
          </a:p>
        </p:txBody>
      </p:sp>
      <p:sp>
        <p:nvSpPr>
          <p:cNvPr id="15" name="右矢印 18">
            <a:extLst>
              <a:ext uri="{FF2B5EF4-FFF2-40B4-BE49-F238E27FC236}">
                <a16:creationId xmlns:a16="http://schemas.microsoft.com/office/drawing/2014/main" id="{D87C1775-1B71-A12A-256F-3A58A3003404}"/>
              </a:ext>
            </a:extLst>
          </p:cNvPr>
          <p:cNvSpPr/>
          <p:nvPr/>
        </p:nvSpPr>
        <p:spPr>
          <a:xfrm>
            <a:off x="1619672"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9">
            <a:extLst>
              <a:ext uri="{FF2B5EF4-FFF2-40B4-BE49-F238E27FC236}">
                <a16:creationId xmlns:a16="http://schemas.microsoft.com/office/drawing/2014/main" id="{DACE6406-D2DF-29C8-5E0B-578C8EBB8AC9}"/>
              </a:ext>
            </a:extLst>
          </p:cNvPr>
          <p:cNvSpPr/>
          <p:nvPr/>
        </p:nvSpPr>
        <p:spPr>
          <a:xfrm>
            <a:off x="3635896"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20">
            <a:extLst>
              <a:ext uri="{FF2B5EF4-FFF2-40B4-BE49-F238E27FC236}">
                <a16:creationId xmlns:a16="http://schemas.microsoft.com/office/drawing/2014/main" id="{0246AB30-6DDA-3EC2-7548-7C46C1F84BFD}"/>
              </a:ext>
            </a:extLst>
          </p:cNvPr>
          <p:cNvSpPr/>
          <p:nvPr/>
        </p:nvSpPr>
        <p:spPr>
          <a:xfrm>
            <a:off x="5436096"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21">
            <a:extLst>
              <a:ext uri="{FF2B5EF4-FFF2-40B4-BE49-F238E27FC236}">
                <a16:creationId xmlns:a16="http://schemas.microsoft.com/office/drawing/2014/main" id="{CAA16A86-B5A6-8DB2-2722-F7B60EF8B748}"/>
              </a:ext>
            </a:extLst>
          </p:cNvPr>
          <p:cNvSpPr/>
          <p:nvPr/>
        </p:nvSpPr>
        <p:spPr>
          <a:xfrm>
            <a:off x="7668344"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E83C2733-3A51-DCC5-AEBA-554EBFD8EA27}"/>
              </a:ext>
            </a:extLst>
          </p:cNvPr>
          <p:cNvSpPr txBox="1"/>
          <p:nvPr/>
        </p:nvSpPr>
        <p:spPr>
          <a:xfrm>
            <a:off x="8100392" y="5877272"/>
            <a:ext cx="936104" cy="369332"/>
          </a:xfrm>
          <a:prstGeom prst="rect">
            <a:avLst/>
          </a:prstGeom>
          <a:noFill/>
        </p:spPr>
        <p:txBody>
          <a:bodyPr wrap="square" rtlCol="0">
            <a:spAutoFit/>
          </a:bodyPr>
          <a:lstStyle/>
          <a:p>
            <a:r>
              <a:rPr kumimoji="1" lang="ja-JP" altLang="en-US" dirty="0"/>
              <a:t>・・・</a:t>
            </a:r>
          </a:p>
        </p:txBody>
      </p:sp>
      <p:pic>
        <p:nvPicPr>
          <p:cNvPr id="20" name="Picture 2" descr="樹脂パレットのイラスト（荷台）">
            <a:extLst>
              <a:ext uri="{FF2B5EF4-FFF2-40B4-BE49-F238E27FC236}">
                <a16:creationId xmlns:a16="http://schemas.microsoft.com/office/drawing/2014/main" id="{86F17A4F-26CA-F21C-41F0-9309CD8E2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924944"/>
            <a:ext cx="1719594"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樹脂パレットのイラスト（荷台）">
            <a:extLst>
              <a:ext uri="{FF2B5EF4-FFF2-40B4-BE49-F238E27FC236}">
                <a16:creationId xmlns:a16="http://schemas.microsoft.com/office/drawing/2014/main" id="{395E71E6-D5B9-A4ED-75FC-83C78274D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0598" y="2780928"/>
            <a:ext cx="1719594"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樹脂パレットのイラスト（荷台）">
            <a:extLst>
              <a:ext uri="{FF2B5EF4-FFF2-40B4-BE49-F238E27FC236}">
                <a16:creationId xmlns:a16="http://schemas.microsoft.com/office/drawing/2014/main" id="{8F079B5E-FF3D-EE89-A65F-BD4545DB4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4694" y="3140968"/>
            <a:ext cx="1719594" cy="144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248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3E861A6-A7A7-CB6E-D50F-579934A8BF1D}"/>
              </a:ext>
            </a:extLst>
          </p:cNvPr>
          <p:cNvSpPr>
            <a:spLocks noGrp="1"/>
          </p:cNvSpPr>
          <p:nvPr>
            <p:ph type="body" sz="quarter" idx="10"/>
          </p:nvPr>
        </p:nvSpPr>
        <p:spPr/>
        <p:txBody>
          <a:bodyPr/>
          <a:lstStyle/>
          <a:p>
            <a:r>
              <a:rPr kumimoji="1" lang="ja-JP" altLang="en-US"/>
              <a:t>レジスタと演算器</a:t>
            </a:r>
          </a:p>
        </p:txBody>
      </p:sp>
      <p:sp>
        <p:nvSpPr>
          <p:cNvPr id="3" name="テキスト ボックス 2">
            <a:extLst>
              <a:ext uri="{FF2B5EF4-FFF2-40B4-BE49-F238E27FC236}">
                <a16:creationId xmlns:a16="http://schemas.microsoft.com/office/drawing/2014/main" id="{4091F283-FA4A-7F2C-6485-93CDF48C7032}"/>
              </a:ext>
            </a:extLst>
          </p:cNvPr>
          <p:cNvSpPr txBox="1"/>
          <p:nvPr/>
        </p:nvSpPr>
        <p:spPr>
          <a:xfrm>
            <a:off x="827584" y="1124744"/>
            <a:ext cx="7571303" cy="1077218"/>
          </a:xfrm>
          <a:prstGeom prst="rect">
            <a:avLst/>
          </a:prstGeom>
          <a:noFill/>
        </p:spPr>
        <p:txBody>
          <a:bodyPr wrap="none" rtlCol="0">
            <a:spAutoFit/>
          </a:bodyPr>
          <a:lstStyle/>
          <a:p>
            <a:r>
              <a:rPr lang="ja-JP" altLang="en-US" sz="3200" dirty="0"/>
              <a:t>数値計算では、主に</a:t>
            </a:r>
            <a:r>
              <a:rPr lang="ja-JP" altLang="en-US" sz="3200" dirty="0">
                <a:solidFill>
                  <a:srgbClr val="011893"/>
                </a:solidFill>
              </a:rPr>
              <a:t>倍精度実数</a:t>
            </a:r>
            <a:r>
              <a:rPr lang="ja-JP" altLang="en-US" sz="3200" dirty="0"/>
              <a:t>を用いる</a:t>
            </a:r>
            <a:endParaRPr lang="en-US" altLang="ja-JP" sz="3200" dirty="0"/>
          </a:p>
          <a:p>
            <a:r>
              <a:rPr lang="ja-JP" altLang="en-US" sz="3200" dirty="0"/>
              <a:t>倍精度実数は</a:t>
            </a:r>
            <a:r>
              <a:rPr lang="en-US" altLang="ja-JP" sz="3200" dirty="0">
                <a:solidFill>
                  <a:srgbClr val="011893"/>
                </a:solidFill>
              </a:rPr>
              <a:t>64</a:t>
            </a:r>
            <a:r>
              <a:rPr lang="ja-JP" altLang="en-US" sz="3200" dirty="0">
                <a:solidFill>
                  <a:srgbClr val="011893"/>
                </a:solidFill>
              </a:rPr>
              <a:t>ビット</a:t>
            </a:r>
            <a:r>
              <a:rPr lang="ja-JP" altLang="en-US" sz="3200" dirty="0"/>
              <a:t>で表現される</a:t>
            </a:r>
            <a:endParaRPr lang="en-US" altLang="ja-JP" sz="3200" dirty="0"/>
          </a:p>
        </p:txBody>
      </p:sp>
      <p:sp>
        <p:nvSpPr>
          <p:cNvPr id="4" name="テキスト ボックス 3">
            <a:extLst>
              <a:ext uri="{FF2B5EF4-FFF2-40B4-BE49-F238E27FC236}">
                <a16:creationId xmlns:a16="http://schemas.microsoft.com/office/drawing/2014/main" id="{7D8D93A4-060C-AE55-B230-CE9FABFC40D8}"/>
              </a:ext>
            </a:extLst>
          </p:cNvPr>
          <p:cNvSpPr txBox="1"/>
          <p:nvPr/>
        </p:nvSpPr>
        <p:spPr>
          <a:xfrm>
            <a:off x="613533" y="2583925"/>
            <a:ext cx="4185761" cy="461665"/>
          </a:xfrm>
          <a:prstGeom prst="rect">
            <a:avLst/>
          </a:prstGeom>
          <a:noFill/>
        </p:spPr>
        <p:txBody>
          <a:bodyPr wrap="none" rtlCol="0">
            <a:spAutoFit/>
          </a:bodyPr>
          <a:lstStyle/>
          <a:p>
            <a:r>
              <a:rPr kumimoji="1" lang="en-US" altLang="ja-JP" sz="2400" dirty="0"/>
              <a:t>64</a:t>
            </a:r>
            <a:r>
              <a:rPr kumimoji="1" lang="ja-JP" altLang="en-US" sz="2400" dirty="0"/>
              <a:t>ビット</a:t>
            </a:r>
            <a:r>
              <a:rPr lang="ja-JP" altLang="en-US" sz="2400" dirty="0"/>
              <a:t>浮動小数点</a:t>
            </a:r>
            <a:r>
              <a:rPr kumimoji="1" lang="ja-JP" altLang="en-US" sz="2400" dirty="0"/>
              <a:t>レジスタ</a:t>
            </a:r>
          </a:p>
        </p:txBody>
      </p:sp>
      <p:pic>
        <p:nvPicPr>
          <p:cNvPr id="5" name="Picture 2" descr="段ボール箱のイラスト（閉じた状態）">
            <a:extLst>
              <a:ext uri="{FF2B5EF4-FFF2-40B4-BE49-F238E27FC236}">
                <a16:creationId xmlns:a16="http://schemas.microsoft.com/office/drawing/2014/main" id="{EB7A5F6D-8286-3547-D6FD-C84299ADD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0187" y="3007548"/>
            <a:ext cx="1968153" cy="1781179"/>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D73CE13A-FA24-3E6D-8C56-B85775001EF5}"/>
              </a:ext>
            </a:extLst>
          </p:cNvPr>
          <p:cNvSpPr txBox="1"/>
          <p:nvPr/>
        </p:nvSpPr>
        <p:spPr>
          <a:xfrm>
            <a:off x="5580112" y="2564904"/>
            <a:ext cx="3238387" cy="461665"/>
          </a:xfrm>
          <a:prstGeom prst="rect">
            <a:avLst/>
          </a:prstGeom>
          <a:noFill/>
        </p:spPr>
        <p:txBody>
          <a:bodyPr wrap="none" rtlCol="0">
            <a:spAutoFit/>
          </a:bodyPr>
          <a:lstStyle/>
          <a:p>
            <a:r>
              <a:rPr lang="ja-JP" altLang="en-US" sz="2400" dirty="0"/>
              <a:t>倍精度実数 </a:t>
            </a:r>
            <a:r>
              <a:rPr lang="en-US" altLang="ja-JP" sz="2400" dirty="0"/>
              <a:t>(64</a:t>
            </a:r>
            <a:r>
              <a:rPr lang="ja-JP" altLang="en-US" sz="2400" dirty="0"/>
              <a:t>ビット</a:t>
            </a:r>
            <a:r>
              <a:rPr lang="en-US" altLang="ja-JP" sz="2400" dirty="0"/>
              <a:t>)</a:t>
            </a:r>
            <a:endParaRPr kumimoji="1" lang="ja-JP" altLang="en-US" sz="2400" dirty="0"/>
          </a:p>
        </p:txBody>
      </p:sp>
      <p:sp>
        <p:nvSpPr>
          <p:cNvPr id="7" name="左矢印 7">
            <a:extLst>
              <a:ext uri="{FF2B5EF4-FFF2-40B4-BE49-F238E27FC236}">
                <a16:creationId xmlns:a16="http://schemas.microsoft.com/office/drawing/2014/main" id="{D6BAD896-2603-FD2F-BF6C-3FEB39BE055D}"/>
              </a:ext>
            </a:extLst>
          </p:cNvPr>
          <p:cNvSpPr/>
          <p:nvPr/>
        </p:nvSpPr>
        <p:spPr>
          <a:xfrm>
            <a:off x="4429957" y="3664045"/>
            <a:ext cx="1152128" cy="576064"/>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6D826E-A48B-F007-9CC7-D54FC2E0CFA0}"/>
              </a:ext>
            </a:extLst>
          </p:cNvPr>
          <p:cNvSpPr txBox="1"/>
          <p:nvPr/>
        </p:nvSpPr>
        <p:spPr>
          <a:xfrm>
            <a:off x="4357949" y="3294713"/>
            <a:ext cx="1338828" cy="369332"/>
          </a:xfrm>
          <a:prstGeom prst="rect">
            <a:avLst/>
          </a:prstGeom>
          <a:noFill/>
        </p:spPr>
        <p:txBody>
          <a:bodyPr wrap="none" rtlCol="0">
            <a:spAutoFit/>
          </a:bodyPr>
          <a:lstStyle/>
          <a:p>
            <a:r>
              <a:rPr kumimoji="1" lang="ja-JP" altLang="en-US" dirty="0"/>
              <a:t>ひとつ乗る</a:t>
            </a:r>
          </a:p>
        </p:txBody>
      </p:sp>
      <p:sp>
        <p:nvSpPr>
          <p:cNvPr id="9" name="テキスト ボックス 8">
            <a:extLst>
              <a:ext uri="{FF2B5EF4-FFF2-40B4-BE49-F238E27FC236}">
                <a16:creationId xmlns:a16="http://schemas.microsoft.com/office/drawing/2014/main" id="{E01684AE-631E-D0FC-A405-4FDE44065706}"/>
              </a:ext>
            </a:extLst>
          </p:cNvPr>
          <p:cNvSpPr txBox="1"/>
          <p:nvPr/>
        </p:nvSpPr>
        <p:spPr>
          <a:xfrm>
            <a:off x="122717" y="4797152"/>
            <a:ext cx="9001000" cy="830997"/>
          </a:xfrm>
          <a:prstGeom prst="rect">
            <a:avLst/>
          </a:prstGeom>
          <a:noFill/>
        </p:spPr>
        <p:txBody>
          <a:bodyPr wrap="square" rtlCol="0">
            <a:spAutoFit/>
          </a:bodyPr>
          <a:lstStyle/>
          <a:p>
            <a:r>
              <a:rPr lang="ja-JP" altLang="en-US" sz="2400" dirty="0"/>
              <a:t>数値計算に用いる</a:t>
            </a:r>
            <a:r>
              <a:rPr lang="en-US" altLang="ja-JP" sz="2400" dirty="0"/>
              <a:t>CPU</a:t>
            </a:r>
            <a:r>
              <a:rPr lang="ja-JP" altLang="en-US" sz="2400" dirty="0"/>
              <a:t>の多くは</a:t>
            </a:r>
            <a:r>
              <a:rPr kumimoji="1" lang="en-US" altLang="ja-JP" sz="2400" dirty="0">
                <a:solidFill>
                  <a:srgbClr val="011893"/>
                </a:solidFill>
              </a:rPr>
              <a:t>64</a:t>
            </a:r>
            <a:r>
              <a:rPr kumimoji="1" lang="ja-JP" altLang="en-US" sz="2400" dirty="0">
                <a:solidFill>
                  <a:srgbClr val="011893"/>
                </a:solidFill>
              </a:rPr>
              <a:t>ビット整数レジスタ</a:t>
            </a:r>
            <a:r>
              <a:rPr kumimoji="1" lang="ja-JP" altLang="en-US" sz="2400" dirty="0"/>
              <a:t>と</a:t>
            </a:r>
            <a:endParaRPr kumimoji="1" lang="en-US" altLang="ja-JP" sz="2400" dirty="0"/>
          </a:p>
          <a:p>
            <a:r>
              <a:rPr kumimoji="1" lang="en-US" altLang="ja-JP" sz="2400" dirty="0">
                <a:solidFill>
                  <a:srgbClr val="011893"/>
                </a:solidFill>
              </a:rPr>
              <a:t>64</a:t>
            </a:r>
            <a:r>
              <a:rPr kumimoji="1" lang="ja-JP" altLang="en-US" sz="2400" dirty="0">
                <a:solidFill>
                  <a:srgbClr val="011893"/>
                </a:solidFill>
              </a:rPr>
              <a:t>ビット浮動小数点レジスタ</a:t>
            </a:r>
            <a:r>
              <a:rPr kumimoji="1" lang="ja-JP" altLang="en-US" sz="2400" dirty="0"/>
              <a:t>を持つ</a:t>
            </a:r>
          </a:p>
        </p:txBody>
      </p:sp>
      <p:sp>
        <p:nvSpPr>
          <p:cNvPr id="10" name="テキスト ボックス 9">
            <a:extLst>
              <a:ext uri="{FF2B5EF4-FFF2-40B4-BE49-F238E27FC236}">
                <a16:creationId xmlns:a16="http://schemas.microsoft.com/office/drawing/2014/main" id="{FCFE1888-4B13-6E6D-3208-29B36826CF24}"/>
              </a:ext>
            </a:extLst>
          </p:cNvPr>
          <p:cNvSpPr txBox="1"/>
          <p:nvPr/>
        </p:nvSpPr>
        <p:spPr>
          <a:xfrm>
            <a:off x="107504" y="5805264"/>
            <a:ext cx="8640960" cy="864096"/>
          </a:xfrm>
          <a:prstGeom prst="rect">
            <a:avLst/>
          </a:prstGeom>
          <a:noFill/>
        </p:spPr>
        <p:txBody>
          <a:bodyPr wrap="square" rtlCol="0">
            <a:spAutoFit/>
          </a:bodyPr>
          <a:lstStyle/>
          <a:p>
            <a:r>
              <a:rPr lang="ja-JP" altLang="en-US" sz="2400" dirty="0"/>
              <a:t>ただし、</a:t>
            </a:r>
            <a:r>
              <a:rPr lang="en-US" altLang="ja-JP" sz="2400" dirty="0"/>
              <a:t>x86</a:t>
            </a:r>
            <a:r>
              <a:rPr lang="ja-JP" altLang="en-US" sz="2400" dirty="0"/>
              <a:t>系の</a:t>
            </a:r>
            <a:r>
              <a:rPr lang="en-US" altLang="ja-JP" sz="2400" dirty="0"/>
              <a:t>CPU</a:t>
            </a:r>
            <a:r>
              <a:rPr lang="ja-JP" altLang="en-US" sz="2400" dirty="0"/>
              <a:t>は歴史的事情により</a:t>
            </a:r>
            <a:r>
              <a:rPr lang="en-US" altLang="ja-JP" sz="2400" dirty="0"/>
              <a:t>64</a:t>
            </a:r>
            <a:r>
              <a:rPr lang="ja-JP" altLang="en-US" sz="2400" dirty="0"/>
              <a:t>ビット浮動小数点</a:t>
            </a:r>
            <a:r>
              <a:rPr kumimoji="1" lang="ja-JP" altLang="en-US" sz="2400" dirty="0"/>
              <a:t>レジスタを持たず、</a:t>
            </a:r>
            <a:r>
              <a:rPr kumimoji="1" lang="en-US" altLang="ja-JP" sz="2400" dirty="0">
                <a:solidFill>
                  <a:srgbClr val="011893"/>
                </a:solidFill>
              </a:rPr>
              <a:t>128</a:t>
            </a:r>
            <a:r>
              <a:rPr kumimoji="1" lang="ja-JP" altLang="en-US" sz="2400" dirty="0">
                <a:solidFill>
                  <a:srgbClr val="011893"/>
                </a:solidFill>
              </a:rPr>
              <a:t>ビット</a:t>
            </a:r>
            <a:r>
              <a:rPr kumimoji="1" lang="en-US" altLang="ja-JP" sz="2400" dirty="0">
                <a:solidFill>
                  <a:srgbClr val="011893"/>
                </a:solidFill>
              </a:rPr>
              <a:t>SIMD</a:t>
            </a:r>
            <a:r>
              <a:rPr kumimoji="1" lang="ja-JP" altLang="en-US" sz="2400" dirty="0">
                <a:solidFill>
                  <a:srgbClr val="011893"/>
                </a:solidFill>
              </a:rPr>
              <a:t>レジスタ</a:t>
            </a:r>
            <a:r>
              <a:rPr kumimoji="1" lang="ja-JP" altLang="en-US" sz="2400" dirty="0"/>
              <a:t>を使う</a:t>
            </a:r>
          </a:p>
        </p:txBody>
      </p:sp>
      <p:pic>
        <p:nvPicPr>
          <p:cNvPr id="11" name="Picture 2" descr="木製パレットのイラスト（荷台）">
            <a:extLst>
              <a:ext uri="{FF2B5EF4-FFF2-40B4-BE49-F238E27FC236}">
                <a16:creationId xmlns:a16="http://schemas.microsoft.com/office/drawing/2014/main" id="{69EE5ED8-12FE-0A96-CC31-D1BFD8C8B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140968"/>
            <a:ext cx="1944216" cy="1628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745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A8C0D1D-1787-6A68-CD59-EA86496FC79B}"/>
              </a:ext>
            </a:extLst>
          </p:cNvPr>
          <p:cNvSpPr>
            <a:spLocks noGrp="1"/>
          </p:cNvSpPr>
          <p:nvPr>
            <p:ph type="body" sz="quarter" idx="10"/>
          </p:nvPr>
        </p:nvSpPr>
        <p:spPr/>
        <p:txBody>
          <a:bodyPr/>
          <a:lstStyle/>
          <a:p>
            <a:r>
              <a:rPr lang="ja-JP" altLang="en-US"/>
              <a:t>パイプライン処理</a:t>
            </a:r>
            <a:endParaRPr kumimoji="1" lang="ja-JP" altLang="en-US"/>
          </a:p>
        </p:txBody>
      </p:sp>
      <p:sp>
        <p:nvSpPr>
          <p:cNvPr id="3" name="右矢印 10">
            <a:extLst>
              <a:ext uri="{FF2B5EF4-FFF2-40B4-BE49-F238E27FC236}">
                <a16:creationId xmlns:a16="http://schemas.microsoft.com/office/drawing/2014/main" id="{267D2287-104A-7FAE-B90D-BAF8EF28D0AA}"/>
              </a:ext>
            </a:extLst>
          </p:cNvPr>
          <p:cNvSpPr/>
          <p:nvPr/>
        </p:nvSpPr>
        <p:spPr>
          <a:xfrm>
            <a:off x="2843808" y="3861048"/>
            <a:ext cx="3384376" cy="648072"/>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4" descr="荷物が載った木製パレットのイラスト（荷台）">
            <a:extLst>
              <a:ext uri="{FF2B5EF4-FFF2-40B4-BE49-F238E27FC236}">
                <a16:creationId xmlns:a16="http://schemas.microsoft.com/office/drawing/2014/main" id="{438AE582-A1F3-975A-3993-8002B772AF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2564904"/>
            <a:ext cx="1224136" cy="12241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ä¼ç¤¾ã®å»ºç©ã®ã¢ã¤ã³ã³ï¼å·¥å ´ï¼">
            <a:extLst>
              <a:ext uri="{FF2B5EF4-FFF2-40B4-BE49-F238E27FC236}">
                <a16:creationId xmlns:a16="http://schemas.microsoft.com/office/drawing/2014/main" id="{16FBBED5-6C18-AF7B-0BBD-AA2E413223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4509120"/>
            <a:ext cx="1440160" cy="1339349"/>
          </a:xfrm>
          <a:prstGeom prst="rect">
            <a:avLst/>
          </a:prstGeom>
          <a:noFill/>
          <a:extLst>
            <a:ext uri="{909E8E84-426E-40DD-AFC4-6F175D3DCCD1}">
              <a14:hiddenFill xmlns:a14="http://schemas.microsoft.com/office/drawing/2010/main">
                <a:solidFill>
                  <a:srgbClr val="FFFFFF"/>
                </a:solidFill>
              </a14:hiddenFill>
            </a:ext>
          </a:extLst>
        </p:spPr>
      </p:pic>
      <p:sp>
        <p:nvSpPr>
          <p:cNvPr id="6" name="左矢印 4">
            <a:extLst>
              <a:ext uri="{FF2B5EF4-FFF2-40B4-BE49-F238E27FC236}">
                <a16:creationId xmlns:a16="http://schemas.microsoft.com/office/drawing/2014/main" id="{3324E911-1558-00CD-5A99-53F69F94ACB6}"/>
              </a:ext>
            </a:extLst>
          </p:cNvPr>
          <p:cNvSpPr/>
          <p:nvPr/>
        </p:nvSpPr>
        <p:spPr>
          <a:xfrm rot="5400000">
            <a:off x="6810685" y="3998627"/>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7" name="左矢印 5">
            <a:extLst>
              <a:ext uri="{FF2B5EF4-FFF2-40B4-BE49-F238E27FC236}">
                <a16:creationId xmlns:a16="http://schemas.microsoft.com/office/drawing/2014/main" id="{CE30C668-32F1-2AD4-FC05-F3CFDAE0F5F6}"/>
              </a:ext>
            </a:extLst>
          </p:cNvPr>
          <p:cNvSpPr/>
          <p:nvPr/>
        </p:nvSpPr>
        <p:spPr>
          <a:xfrm rot="16200000">
            <a:off x="1626109" y="3998627"/>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8" name="Picture 4" descr="荷物が載った木製パレットのイラスト（荷台）">
            <a:extLst>
              <a:ext uri="{FF2B5EF4-FFF2-40B4-BE49-F238E27FC236}">
                <a16:creationId xmlns:a16="http://schemas.microsoft.com/office/drawing/2014/main" id="{538ED694-87D7-88A6-5E79-DF5BC6EA51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1828" y="2492896"/>
            <a:ext cx="1224136" cy="1224136"/>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A455EF2D-0164-2B3F-98BA-32B940059F18}"/>
              </a:ext>
            </a:extLst>
          </p:cNvPr>
          <p:cNvSpPr txBox="1"/>
          <p:nvPr/>
        </p:nvSpPr>
        <p:spPr>
          <a:xfrm>
            <a:off x="1331640" y="2060848"/>
            <a:ext cx="1107996" cy="461665"/>
          </a:xfrm>
          <a:prstGeom prst="rect">
            <a:avLst/>
          </a:prstGeom>
          <a:noFill/>
        </p:spPr>
        <p:txBody>
          <a:bodyPr wrap="none" rtlCol="0">
            <a:spAutoFit/>
          </a:bodyPr>
          <a:lstStyle/>
          <a:p>
            <a:r>
              <a:rPr lang="ja-JP" altLang="en-US" sz="2400" dirty="0"/>
              <a:t>データ</a:t>
            </a:r>
            <a:endParaRPr lang="en-US" altLang="ja-JP" sz="2400" dirty="0"/>
          </a:p>
        </p:txBody>
      </p:sp>
      <p:sp>
        <p:nvSpPr>
          <p:cNvPr id="10" name="テキスト ボックス 9">
            <a:extLst>
              <a:ext uri="{FF2B5EF4-FFF2-40B4-BE49-F238E27FC236}">
                <a16:creationId xmlns:a16="http://schemas.microsoft.com/office/drawing/2014/main" id="{3430D26D-CED1-06A6-06D8-C145ECFECB58}"/>
              </a:ext>
            </a:extLst>
          </p:cNvPr>
          <p:cNvSpPr txBox="1"/>
          <p:nvPr/>
        </p:nvSpPr>
        <p:spPr>
          <a:xfrm>
            <a:off x="1403648" y="5733256"/>
            <a:ext cx="1107996" cy="461665"/>
          </a:xfrm>
          <a:prstGeom prst="rect">
            <a:avLst/>
          </a:prstGeom>
          <a:noFill/>
        </p:spPr>
        <p:txBody>
          <a:bodyPr wrap="none" rtlCol="0">
            <a:spAutoFit/>
          </a:bodyPr>
          <a:lstStyle/>
          <a:p>
            <a:r>
              <a:rPr lang="ja-JP" altLang="en-US" sz="2400" dirty="0"/>
              <a:t>演算器</a:t>
            </a:r>
            <a:endParaRPr kumimoji="1" lang="ja-JP" altLang="en-US" sz="2400" dirty="0"/>
          </a:p>
        </p:txBody>
      </p:sp>
      <p:sp>
        <p:nvSpPr>
          <p:cNvPr id="11" name="テキスト ボックス 10">
            <a:extLst>
              <a:ext uri="{FF2B5EF4-FFF2-40B4-BE49-F238E27FC236}">
                <a16:creationId xmlns:a16="http://schemas.microsoft.com/office/drawing/2014/main" id="{08A856D7-9284-5412-F5D5-B722CA54665B}"/>
              </a:ext>
            </a:extLst>
          </p:cNvPr>
          <p:cNvSpPr txBox="1"/>
          <p:nvPr/>
        </p:nvSpPr>
        <p:spPr>
          <a:xfrm>
            <a:off x="6372200" y="2060848"/>
            <a:ext cx="1415772" cy="461665"/>
          </a:xfrm>
          <a:prstGeom prst="rect">
            <a:avLst/>
          </a:prstGeom>
          <a:noFill/>
        </p:spPr>
        <p:txBody>
          <a:bodyPr wrap="none" rtlCol="0">
            <a:spAutoFit/>
          </a:bodyPr>
          <a:lstStyle/>
          <a:p>
            <a:r>
              <a:rPr lang="ja-JP" altLang="en-US" sz="2400" dirty="0"/>
              <a:t>演算結果</a:t>
            </a:r>
            <a:endParaRPr kumimoji="1" lang="ja-JP" altLang="en-US" sz="2400" dirty="0"/>
          </a:p>
        </p:txBody>
      </p:sp>
      <p:pic>
        <p:nvPicPr>
          <p:cNvPr id="12" name="Picture 2" descr="目覚まし時計のイラスト">
            <a:extLst>
              <a:ext uri="{FF2B5EF4-FFF2-40B4-BE49-F238E27FC236}">
                <a16:creationId xmlns:a16="http://schemas.microsoft.com/office/drawing/2014/main" id="{A5F33841-AD95-50EE-85CE-588648D7B7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068960"/>
            <a:ext cx="1556914" cy="18645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ä¼ç¤¾ã®å»ºç©ã®ã¢ã¤ã³ã³ï¼å·¥å ´ï¼">
            <a:extLst>
              <a:ext uri="{FF2B5EF4-FFF2-40B4-BE49-F238E27FC236}">
                <a16:creationId xmlns:a16="http://schemas.microsoft.com/office/drawing/2014/main" id="{52C1D968-75A9-0C50-53E5-AE75DC4C8E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192" y="4509120"/>
            <a:ext cx="1440160" cy="1339349"/>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5ABA4C9D-C38D-4219-A84F-6DD11BA5C39E}"/>
              </a:ext>
            </a:extLst>
          </p:cNvPr>
          <p:cNvSpPr txBox="1"/>
          <p:nvPr/>
        </p:nvSpPr>
        <p:spPr>
          <a:xfrm>
            <a:off x="6516216" y="5733256"/>
            <a:ext cx="1107996" cy="461665"/>
          </a:xfrm>
          <a:prstGeom prst="rect">
            <a:avLst/>
          </a:prstGeom>
          <a:noFill/>
        </p:spPr>
        <p:txBody>
          <a:bodyPr wrap="none" rtlCol="0">
            <a:spAutoFit/>
          </a:bodyPr>
          <a:lstStyle/>
          <a:p>
            <a:r>
              <a:rPr lang="ja-JP" altLang="en-US" sz="2400" dirty="0"/>
              <a:t>演算器</a:t>
            </a:r>
            <a:endParaRPr kumimoji="1" lang="ja-JP" altLang="en-US" sz="2400" dirty="0"/>
          </a:p>
        </p:txBody>
      </p:sp>
      <p:sp>
        <p:nvSpPr>
          <p:cNvPr id="15" name="テキスト ボックス 14">
            <a:extLst>
              <a:ext uri="{FF2B5EF4-FFF2-40B4-BE49-F238E27FC236}">
                <a16:creationId xmlns:a16="http://schemas.microsoft.com/office/drawing/2014/main" id="{CC1DD7C7-4D9C-E404-8F6A-97C80B160E98}"/>
              </a:ext>
            </a:extLst>
          </p:cNvPr>
          <p:cNvSpPr txBox="1"/>
          <p:nvPr/>
        </p:nvSpPr>
        <p:spPr>
          <a:xfrm>
            <a:off x="251520" y="1052736"/>
            <a:ext cx="8802410" cy="830997"/>
          </a:xfrm>
          <a:prstGeom prst="rect">
            <a:avLst/>
          </a:prstGeom>
          <a:noFill/>
        </p:spPr>
        <p:txBody>
          <a:bodyPr wrap="none" rtlCol="0">
            <a:spAutoFit/>
          </a:bodyPr>
          <a:lstStyle/>
          <a:p>
            <a:r>
              <a:rPr lang="ja-JP" altLang="en-US" sz="2400" dirty="0"/>
              <a:t>演算器に計算を投げてから結果が返ってくるまで時間がかかる</a:t>
            </a:r>
            <a:endParaRPr lang="en-US" altLang="ja-JP" sz="2400" dirty="0"/>
          </a:p>
          <a:p>
            <a:r>
              <a:rPr kumimoji="1" lang="ja-JP" altLang="en-US" sz="2400" dirty="0"/>
              <a:t>この時間を</a:t>
            </a:r>
            <a:r>
              <a:rPr kumimoji="1" lang="ja-JP" altLang="en-US" sz="2400" dirty="0">
                <a:solidFill>
                  <a:srgbClr val="011893"/>
                </a:solidFill>
              </a:rPr>
              <a:t>レイテンシ</a:t>
            </a:r>
            <a:r>
              <a:rPr kumimoji="1" lang="ja-JP" altLang="en-US" sz="2400" dirty="0"/>
              <a:t>と呼び、サイクル数で測る</a:t>
            </a:r>
          </a:p>
        </p:txBody>
      </p:sp>
      <p:sp>
        <p:nvSpPr>
          <p:cNvPr id="16" name="テキスト ボックス 15">
            <a:extLst>
              <a:ext uri="{FF2B5EF4-FFF2-40B4-BE49-F238E27FC236}">
                <a16:creationId xmlns:a16="http://schemas.microsoft.com/office/drawing/2014/main" id="{6042E997-FE4F-43AE-0042-57B5BBBC3D6B}"/>
              </a:ext>
            </a:extLst>
          </p:cNvPr>
          <p:cNvSpPr txBox="1"/>
          <p:nvPr/>
        </p:nvSpPr>
        <p:spPr>
          <a:xfrm>
            <a:off x="107504" y="6309320"/>
            <a:ext cx="8645315" cy="369332"/>
          </a:xfrm>
          <a:prstGeom prst="rect">
            <a:avLst/>
          </a:prstGeom>
          <a:noFill/>
        </p:spPr>
        <p:txBody>
          <a:bodyPr wrap="none" rtlCol="0">
            <a:spAutoFit/>
          </a:bodyPr>
          <a:lstStyle/>
          <a:p>
            <a:r>
              <a:rPr kumimoji="1" lang="ja-JP" altLang="en-US" dirty="0"/>
              <a:t>浮動小数点演算なら、加減乗算で</a:t>
            </a:r>
            <a:r>
              <a:rPr kumimoji="1" lang="en-US" altLang="ja-JP" dirty="0"/>
              <a:t>3</a:t>
            </a:r>
            <a:r>
              <a:rPr kumimoji="1" lang="ja-JP" altLang="en-US" dirty="0"/>
              <a:t>～</a:t>
            </a:r>
            <a:r>
              <a:rPr kumimoji="1" lang="en-US" altLang="ja-JP" dirty="0"/>
              <a:t>6</a:t>
            </a:r>
            <a:r>
              <a:rPr kumimoji="1" lang="ja-JP" altLang="en-US" dirty="0"/>
              <a:t>サイクル程度。除算は遅い</a:t>
            </a:r>
            <a:r>
              <a:rPr kumimoji="1" lang="en-US" altLang="ja-JP" dirty="0"/>
              <a:t>(10</a:t>
            </a:r>
            <a:r>
              <a:rPr kumimoji="1" lang="ja-JP" altLang="en-US" dirty="0"/>
              <a:t>～</a:t>
            </a:r>
            <a:r>
              <a:rPr kumimoji="1" lang="en-US" altLang="ja-JP" dirty="0"/>
              <a:t>20</a:t>
            </a:r>
            <a:r>
              <a:rPr kumimoji="1" lang="ja-JP" altLang="en-US" dirty="0"/>
              <a:t>サイクル</a:t>
            </a:r>
            <a:r>
              <a:rPr kumimoji="1" lang="en-US" altLang="ja-JP" dirty="0"/>
              <a:t>)</a:t>
            </a:r>
            <a:endParaRPr kumimoji="1" lang="ja-JP" altLang="en-US" dirty="0"/>
          </a:p>
        </p:txBody>
      </p:sp>
    </p:spTree>
    <p:extLst>
      <p:ext uri="{BB962C8B-B14F-4D97-AF65-F5344CB8AC3E}">
        <p14:creationId xmlns:p14="http://schemas.microsoft.com/office/powerpoint/2010/main" val="1503464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5FE6A31-FFAF-4B72-BF28-D703C112CEB4}"/>
              </a:ext>
            </a:extLst>
          </p:cNvPr>
          <p:cNvSpPr>
            <a:spLocks noGrp="1"/>
          </p:cNvSpPr>
          <p:nvPr>
            <p:ph type="body" sz="quarter" idx="10"/>
          </p:nvPr>
        </p:nvSpPr>
        <p:spPr/>
        <p:txBody>
          <a:bodyPr/>
          <a:lstStyle/>
          <a:p>
            <a:r>
              <a:rPr lang="ja-JP" altLang="en-US"/>
              <a:t>パイプライン処理</a:t>
            </a:r>
            <a:endParaRPr kumimoji="1" lang="ja-JP" altLang="en-US"/>
          </a:p>
        </p:txBody>
      </p:sp>
      <p:sp>
        <p:nvSpPr>
          <p:cNvPr id="3" name="テキスト ボックス 2">
            <a:extLst>
              <a:ext uri="{FF2B5EF4-FFF2-40B4-BE49-F238E27FC236}">
                <a16:creationId xmlns:a16="http://schemas.microsoft.com/office/drawing/2014/main" id="{67673C42-5F36-2A9A-B157-548AE3DE590F}"/>
              </a:ext>
            </a:extLst>
          </p:cNvPr>
          <p:cNvSpPr txBox="1"/>
          <p:nvPr/>
        </p:nvSpPr>
        <p:spPr>
          <a:xfrm>
            <a:off x="827584" y="1196752"/>
            <a:ext cx="7571303" cy="1077218"/>
          </a:xfrm>
          <a:prstGeom prst="rect">
            <a:avLst/>
          </a:prstGeom>
          <a:noFill/>
        </p:spPr>
        <p:txBody>
          <a:bodyPr wrap="none" rtlCol="0">
            <a:spAutoFit/>
          </a:bodyPr>
          <a:lstStyle/>
          <a:p>
            <a:r>
              <a:rPr kumimoji="1" lang="ja-JP" altLang="en-US" sz="3200" dirty="0"/>
              <a:t>全部で</a:t>
            </a:r>
            <a:r>
              <a:rPr kumimoji="1" lang="en-US" altLang="ja-JP" sz="3200" dirty="0"/>
              <a:t>6</a:t>
            </a:r>
            <a:r>
              <a:rPr kumimoji="1" lang="ja-JP" altLang="en-US" sz="3200" dirty="0"/>
              <a:t>工程ある</a:t>
            </a:r>
            <a:r>
              <a:rPr lang="ja-JP" altLang="en-US" sz="3200" dirty="0"/>
              <a:t>作業を</a:t>
            </a:r>
            <a:r>
              <a:rPr lang="en-US" altLang="ja-JP" sz="3200" dirty="0"/>
              <a:t>6</a:t>
            </a:r>
            <a:r>
              <a:rPr lang="ja-JP" altLang="en-US" sz="3200" dirty="0"/>
              <a:t>人で分担すれば</a:t>
            </a:r>
            <a:endParaRPr lang="en-US" altLang="ja-JP" sz="3200" dirty="0"/>
          </a:p>
          <a:p>
            <a:r>
              <a:rPr kumimoji="1" lang="en-US" altLang="ja-JP" sz="3200" dirty="0"/>
              <a:t>1</a:t>
            </a:r>
            <a:r>
              <a:rPr kumimoji="1" lang="ja-JP" altLang="en-US" sz="3200" dirty="0"/>
              <a:t>サイクルに</a:t>
            </a:r>
            <a:r>
              <a:rPr kumimoji="1" lang="en-US" altLang="ja-JP" sz="3200" dirty="0"/>
              <a:t>1</a:t>
            </a:r>
            <a:r>
              <a:rPr kumimoji="1" lang="ja-JP" altLang="en-US" sz="3200" dirty="0"/>
              <a:t>つ製品を作ることができる</a:t>
            </a:r>
          </a:p>
        </p:txBody>
      </p:sp>
      <p:grpSp>
        <p:nvGrpSpPr>
          <p:cNvPr id="4" name="図形グループ 15">
            <a:extLst>
              <a:ext uri="{FF2B5EF4-FFF2-40B4-BE49-F238E27FC236}">
                <a16:creationId xmlns:a16="http://schemas.microsoft.com/office/drawing/2014/main" id="{0CFC5B1B-B2A2-597C-A2C6-0AB249E0ECCC}"/>
              </a:ext>
            </a:extLst>
          </p:cNvPr>
          <p:cNvGrpSpPr/>
          <p:nvPr/>
        </p:nvGrpSpPr>
        <p:grpSpPr>
          <a:xfrm>
            <a:off x="1619672" y="3501008"/>
            <a:ext cx="5472608" cy="991181"/>
            <a:chOff x="1046832" y="3459155"/>
            <a:chExt cx="8650840" cy="1566812"/>
          </a:xfrm>
        </p:grpSpPr>
        <p:pic>
          <p:nvPicPr>
            <p:cNvPr id="5" name="図 4">
              <a:extLst>
                <a:ext uri="{FF2B5EF4-FFF2-40B4-BE49-F238E27FC236}">
                  <a16:creationId xmlns:a16="http://schemas.microsoft.com/office/drawing/2014/main" id="{A49C6328-229F-4EA0-3044-5DFA3B1058F6}"/>
                </a:ext>
              </a:extLst>
            </p:cNvPr>
            <p:cNvPicPr>
              <a:picLocks noChangeAspect="1"/>
            </p:cNvPicPr>
            <p:nvPr/>
          </p:nvPicPr>
          <p:blipFill>
            <a:blip r:embed="rId2"/>
            <a:stretch>
              <a:fillRect/>
            </a:stretch>
          </p:blipFill>
          <p:spPr>
            <a:xfrm>
              <a:off x="1046832" y="3459158"/>
              <a:ext cx="1566809" cy="1566809"/>
            </a:xfrm>
            <a:prstGeom prst="rect">
              <a:avLst/>
            </a:prstGeom>
          </p:spPr>
        </p:pic>
        <p:pic>
          <p:nvPicPr>
            <p:cNvPr id="6" name="図 5">
              <a:extLst>
                <a:ext uri="{FF2B5EF4-FFF2-40B4-BE49-F238E27FC236}">
                  <a16:creationId xmlns:a16="http://schemas.microsoft.com/office/drawing/2014/main" id="{62FE81BC-0CF0-E073-DB90-3AE1AC0BCFE0}"/>
                </a:ext>
              </a:extLst>
            </p:cNvPr>
            <p:cNvPicPr>
              <a:picLocks noChangeAspect="1"/>
            </p:cNvPicPr>
            <p:nvPr/>
          </p:nvPicPr>
          <p:blipFill>
            <a:blip r:embed="rId2"/>
            <a:stretch>
              <a:fillRect/>
            </a:stretch>
          </p:blipFill>
          <p:spPr>
            <a:xfrm>
              <a:off x="2462953" y="3459157"/>
              <a:ext cx="1566809" cy="1566809"/>
            </a:xfrm>
            <a:prstGeom prst="rect">
              <a:avLst/>
            </a:prstGeom>
          </p:spPr>
        </p:pic>
        <p:pic>
          <p:nvPicPr>
            <p:cNvPr id="7" name="図 6">
              <a:extLst>
                <a:ext uri="{FF2B5EF4-FFF2-40B4-BE49-F238E27FC236}">
                  <a16:creationId xmlns:a16="http://schemas.microsoft.com/office/drawing/2014/main" id="{9FBF189F-1533-0ACA-11D0-3AD60B83A446}"/>
                </a:ext>
              </a:extLst>
            </p:cNvPr>
            <p:cNvPicPr>
              <a:picLocks noChangeAspect="1"/>
            </p:cNvPicPr>
            <p:nvPr/>
          </p:nvPicPr>
          <p:blipFill>
            <a:blip r:embed="rId2"/>
            <a:stretch>
              <a:fillRect/>
            </a:stretch>
          </p:blipFill>
          <p:spPr>
            <a:xfrm>
              <a:off x="3880787" y="3459157"/>
              <a:ext cx="1566809" cy="1566809"/>
            </a:xfrm>
            <a:prstGeom prst="rect">
              <a:avLst/>
            </a:prstGeom>
          </p:spPr>
        </p:pic>
        <p:pic>
          <p:nvPicPr>
            <p:cNvPr id="8" name="図 7">
              <a:extLst>
                <a:ext uri="{FF2B5EF4-FFF2-40B4-BE49-F238E27FC236}">
                  <a16:creationId xmlns:a16="http://schemas.microsoft.com/office/drawing/2014/main" id="{6AFD1787-9B57-0F6F-4CC4-9EB36C0BF898}"/>
                </a:ext>
              </a:extLst>
            </p:cNvPr>
            <p:cNvPicPr>
              <a:picLocks noChangeAspect="1"/>
            </p:cNvPicPr>
            <p:nvPr/>
          </p:nvPicPr>
          <p:blipFill>
            <a:blip r:embed="rId2"/>
            <a:stretch>
              <a:fillRect/>
            </a:stretch>
          </p:blipFill>
          <p:spPr>
            <a:xfrm>
              <a:off x="5296908" y="3459156"/>
              <a:ext cx="1566809" cy="1566809"/>
            </a:xfrm>
            <a:prstGeom prst="rect">
              <a:avLst/>
            </a:prstGeom>
          </p:spPr>
        </p:pic>
        <p:pic>
          <p:nvPicPr>
            <p:cNvPr id="9" name="図 8">
              <a:extLst>
                <a:ext uri="{FF2B5EF4-FFF2-40B4-BE49-F238E27FC236}">
                  <a16:creationId xmlns:a16="http://schemas.microsoft.com/office/drawing/2014/main" id="{58E49100-DD27-3C77-D0C7-4F2444A19541}"/>
                </a:ext>
              </a:extLst>
            </p:cNvPr>
            <p:cNvPicPr>
              <a:picLocks noChangeAspect="1"/>
            </p:cNvPicPr>
            <p:nvPr/>
          </p:nvPicPr>
          <p:blipFill>
            <a:blip r:embed="rId2"/>
            <a:stretch>
              <a:fillRect/>
            </a:stretch>
          </p:blipFill>
          <p:spPr>
            <a:xfrm>
              <a:off x="6714742" y="3459156"/>
              <a:ext cx="1566809" cy="1566809"/>
            </a:xfrm>
            <a:prstGeom prst="rect">
              <a:avLst/>
            </a:prstGeom>
          </p:spPr>
        </p:pic>
        <p:pic>
          <p:nvPicPr>
            <p:cNvPr id="10" name="図 9">
              <a:extLst>
                <a:ext uri="{FF2B5EF4-FFF2-40B4-BE49-F238E27FC236}">
                  <a16:creationId xmlns:a16="http://schemas.microsoft.com/office/drawing/2014/main" id="{87E61BC3-10E6-8CFC-B5E0-E388B9996AE2}"/>
                </a:ext>
              </a:extLst>
            </p:cNvPr>
            <p:cNvPicPr>
              <a:picLocks noChangeAspect="1"/>
            </p:cNvPicPr>
            <p:nvPr/>
          </p:nvPicPr>
          <p:blipFill>
            <a:blip r:embed="rId2"/>
            <a:stretch>
              <a:fillRect/>
            </a:stretch>
          </p:blipFill>
          <p:spPr>
            <a:xfrm>
              <a:off x="8130863" y="3459155"/>
              <a:ext cx="1566809" cy="1566809"/>
            </a:xfrm>
            <a:prstGeom prst="rect">
              <a:avLst/>
            </a:prstGeom>
          </p:spPr>
        </p:pic>
      </p:grpSp>
      <p:sp>
        <p:nvSpPr>
          <p:cNvPr id="11" name="右矢印 13">
            <a:extLst>
              <a:ext uri="{FF2B5EF4-FFF2-40B4-BE49-F238E27FC236}">
                <a16:creationId xmlns:a16="http://schemas.microsoft.com/office/drawing/2014/main" id="{3621AFF6-631A-ED44-252B-494DF9A6AC70}"/>
              </a:ext>
            </a:extLst>
          </p:cNvPr>
          <p:cNvSpPr/>
          <p:nvPr/>
        </p:nvSpPr>
        <p:spPr>
          <a:xfrm>
            <a:off x="755576" y="4149080"/>
            <a:ext cx="484566" cy="383313"/>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右矢印 14">
            <a:extLst>
              <a:ext uri="{FF2B5EF4-FFF2-40B4-BE49-F238E27FC236}">
                <a16:creationId xmlns:a16="http://schemas.microsoft.com/office/drawing/2014/main" id="{B97E9761-B023-804C-E044-637BF92D7EDA}"/>
              </a:ext>
            </a:extLst>
          </p:cNvPr>
          <p:cNvSpPr/>
          <p:nvPr/>
        </p:nvSpPr>
        <p:spPr>
          <a:xfrm>
            <a:off x="7596336" y="4077072"/>
            <a:ext cx="484566" cy="383313"/>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3" name="角丸四角形 18">
            <a:extLst>
              <a:ext uri="{FF2B5EF4-FFF2-40B4-BE49-F238E27FC236}">
                <a16:creationId xmlns:a16="http://schemas.microsoft.com/office/drawing/2014/main" id="{A2A211E4-99C1-5BD3-23F0-5A5E50BD0688}"/>
              </a:ext>
            </a:extLst>
          </p:cNvPr>
          <p:cNvSpPr/>
          <p:nvPr/>
        </p:nvSpPr>
        <p:spPr>
          <a:xfrm>
            <a:off x="1403648" y="3284984"/>
            <a:ext cx="5904656" cy="180020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2" descr="ä¼ç¤¾ã®å»ºç©ã®ã¢ã¤ã³ã³ï¼å·¥å ´ï¼">
            <a:extLst>
              <a:ext uri="{FF2B5EF4-FFF2-40B4-BE49-F238E27FC236}">
                <a16:creationId xmlns:a16="http://schemas.microsoft.com/office/drawing/2014/main" id="{02D77EAA-9DFA-9C7D-074B-2B7C705CE5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9912" y="2521699"/>
            <a:ext cx="1130448" cy="1051317"/>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A2C4F588-4EB7-7C18-5747-0984ACA5E2D2}"/>
              </a:ext>
            </a:extLst>
          </p:cNvPr>
          <p:cNvSpPr txBox="1"/>
          <p:nvPr/>
        </p:nvSpPr>
        <p:spPr>
          <a:xfrm>
            <a:off x="251520" y="5733256"/>
            <a:ext cx="8231741" cy="830997"/>
          </a:xfrm>
          <a:prstGeom prst="rect">
            <a:avLst/>
          </a:prstGeom>
          <a:noFill/>
        </p:spPr>
        <p:txBody>
          <a:bodyPr wrap="none" rtlCol="0">
            <a:spAutoFit/>
          </a:bodyPr>
          <a:lstStyle/>
          <a:p>
            <a:r>
              <a:rPr lang="ja-JP" altLang="en-US" sz="2400" dirty="0"/>
              <a:t>演算器に入ってから出てくるまでは</a:t>
            </a:r>
            <a:r>
              <a:rPr lang="en-US" altLang="ja-JP" sz="2400" dirty="0"/>
              <a:t>6</a:t>
            </a:r>
            <a:r>
              <a:rPr lang="ja-JP" altLang="en-US" sz="2400" dirty="0"/>
              <a:t>サイクル</a:t>
            </a:r>
            <a:r>
              <a:rPr lang="en-US" altLang="ja-JP" sz="2400" dirty="0"/>
              <a:t>(</a:t>
            </a:r>
            <a:r>
              <a:rPr lang="ja-JP" altLang="en-US" sz="2400" dirty="0">
                <a:solidFill>
                  <a:srgbClr val="011893"/>
                </a:solidFill>
              </a:rPr>
              <a:t>レイテンシ</a:t>
            </a:r>
            <a:r>
              <a:rPr lang="en-US" altLang="ja-JP" sz="2400" dirty="0"/>
              <a:t>)</a:t>
            </a:r>
          </a:p>
          <a:p>
            <a:r>
              <a:rPr kumimoji="1" lang="ja-JP" altLang="en-US" sz="2400" dirty="0"/>
              <a:t>演算器から毎サイクル結果が出てくる</a:t>
            </a:r>
            <a:r>
              <a:rPr kumimoji="1" lang="en-US" altLang="ja-JP" sz="2400" dirty="0"/>
              <a:t>(</a:t>
            </a:r>
            <a:r>
              <a:rPr kumimoji="1" lang="ja-JP" altLang="en-US" sz="2400" dirty="0">
                <a:solidFill>
                  <a:srgbClr val="011893"/>
                </a:solidFill>
              </a:rPr>
              <a:t>スループット</a:t>
            </a:r>
            <a:r>
              <a:rPr kumimoji="1" lang="en-US" altLang="ja-JP" sz="2400" dirty="0"/>
              <a:t>)</a:t>
            </a:r>
            <a:endParaRPr kumimoji="1" lang="ja-JP" altLang="en-US" sz="2400" dirty="0"/>
          </a:p>
        </p:txBody>
      </p:sp>
      <p:sp>
        <p:nvSpPr>
          <p:cNvPr id="16" name="右矢印 20">
            <a:extLst>
              <a:ext uri="{FF2B5EF4-FFF2-40B4-BE49-F238E27FC236}">
                <a16:creationId xmlns:a16="http://schemas.microsoft.com/office/drawing/2014/main" id="{B0086584-833A-EABF-C342-F31283CD3428}"/>
              </a:ext>
            </a:extLst>
          </p:cNvPr>
          <p:cNvSpPr/>
          <p:nvPr/>
        </p:nvSpPr>
        <p:spPr>
          <a:xfrm>
            <a:off x="1907704"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21">
            <a:extLst>
              <a:ext uri="{FF2B5EF4-FFF2-40B4-BE49-F238E27FC236}">
                <a16:creationId xmlns:a16="http://schemas.microsoft.com/office/drawing/2014/main" id="{2EA60241-1691-0C6D-D6B1-A8FC42695F17}"/>
              </a:ext>
            </a:extLst>
          </p:cNvPr>
          <p:cNvSpPr/>
          <p:nvPr/>
        </p:nvSpPr>
        <p:spPr>
          <a:xfrm>
            <a:off x="2771800"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22">
            <a:extLst>
              <a:ext uri="{FF2B5EF4-FFF2-40B4-BE49-F238E27FC236}">
                <a16:creationId xmlns:a16="http://schemas.microsoft.com/office/drawing/2014/main" id="{6F0C7B98-F3F5-0F13-2722-45412B7EFE25}"/>
              </a:ext>
            </a:extLst>
          </p:cNvPr>
          <p:cNvSpPr/>
          <p:nvPr/>
        </p:nvSpPr>
        <p:spPr>
          <a:xfrm>
            <a:off x="3707904"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23">
            <a:extLst>
              <a:ext uri="{FF2B5EF4-FFF2-40B4-BE49-F238E27FC236}">
                <a16:creationId xmlns:a16="http://schemas.microsoft.com/office/drawing/2014/main" id="{026F062E-8BD3-15A7-A6C2-A39F64AED0BF}"/>
              </a:ext>
            </a:extLst>
          </p:cNvPr>
          <p:cNvSpPr/>
          <p:nvPr/>
        </p:nvSpPr>
        <p:spPr>
          <a:xfrm>
            <a:off x="4572000"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24">
            <a:extLst>
              <a:ext uri="{FF2B5EF4-FFF2-40B4-BE49-F238E27FC236}">
                <a16:creationId xmlns:a16="http://schemas.microsoft.com/office/drawing/2014/main" id="{3083AF04-7754-384A-30D4-384365073E63}"/>
              </a:ext>
            </a:extLst>
          </p:cNvPr>
          <p:cNvSpPr/>
          <p:nvPr/>
        </p:nvSpPr>
        <p:spPr>
          <a:xfrm>
            <a:off x="5508104"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5">
            <a:extLst>
              <a:ext uri="{FF2B5EF4-FFF2-40B4-BE49-F238E27FC236}">
                <a16:creationId xmlns:a16="http://schemas.microsoft.com/office/drawing/2014/main" id="{B4B86C5A-50DF-AAC5-072B-7B2A5C0099A6}"/>
              </a:ext>
            </a:extLst>
          </p:cNvPr>
          <p:cNvSpPr/>
          <p:nvPr/>
        </p:nvSpPr>
        <p:spPr>
          <a:xfrm>
            <a:off x="6372200"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989ED663-3CB6-99F0-A2D9-C8DB20EE77A9}"/>
              </a:ext>
            </a:extLst>
          </p:cNvPr>
          <p:cNvSpPr txBox="1"/>
          <p:nvPr/>
        </p:nvSpPr>
        <p:spPr>
          <a:xfrm>
            <a:off x="2051720" y="5229200"/>
            <a:ext cx="4339650" cy="369332"/>
          </a:xfrm>
          <a:prstGeom prst="rect">
            <a:avLst/>
          </a:prstGeom>
          <a:noFill/>
        </p:spPr>
        <p:txBody>
          <a:bodyPr wrap="none" rtlCol="0">
            <a:spAutoFit/>
          </a:bodyPr>
          <a:lstStyle/>
          <a:p>
            <a:r>
              <a:rPr kumimoji="1" lang="en-US" altLang="ja-JP" dirty="0"/>
              <a:t>1</a:t>
            </a:r>
            <a:r>
              <a:rPr kumimoji="1" lang="ja-JP" altLang="en-US" dirty="0"/>
              <a:t>サイクルに</a:t>
            </a:r>
            <a:r>
              <a:rPr kumimoji="1" lang="en-US" altLang="ja-JP" dirty="0"/>
              <a:t>1</a:t>
            </a:r>
            <a:r>
              <a:rPr kumimoji="1" lang="ja-JP" altLang="en-US" dirty="0"/>
              <a:t>段右に動くベルトコンベア</a:t>
            </a:r>
          </a:p>
        </p:txBody>
      </p:sp>
      <p:sp>
        <p:nvSpPr>
          <p:cNvPr id="23" name="テキスト ボックス 22">
            <a:extLst>
              <a:ext uri="{FF2B5EF4-FFF2-40B4-BE49-F238E27FC236}">
                <a16:creationId xmlns:a16="http://schemas.microsoft.com/office/drawing/2014/main" id="{6C8C8F76-7018-F5C1-3F8F-DE10029B5081}"/>
              </a:ext>
            </a:extLst>
          </p:cNvPr>
          <p:cNvSpPr txBox="1"/>
          <p:nvPr/>
        </p:nvSpPr>
        <p:spPr>
          <a:xfrm>
            <a:off x="4932040" y="2771636"/>
            <a:ext cx="877163" cy="369332"/>
          </a:xfrm>
          <a:prstGeom prst="rect">
            <a:avLst/>
          </a:prstGeom>
          <a:noFill/>
        </p:spPr>
        <p:txBody>
          <a:bodyPr wrap="none" rtlCol="0">
            <a:spAutoFit/>
          </a:bodyPr>
          <a:lstStyle/>
          <a:p>
            <a:r>
              <a:rPr kumimoji="1" lang="ja-JP" altLang="en-US" dirty="0"/>
              <a:t>演算器</a:t>
            </a:r>
          </a:p>
        </p:txBody>
      </p:sp>
    </p:spTree>
    <p:extLst>
      <p:ext uri="{BB962C8B-B14F-4D97-AF65-F5344CB8AC3E}">
        <p14:creationId xmlns:p14="http://schemas.microsoft.com/office/powerpoint/2010/main" val="4234026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E20E082-C585-4870-A5E6-983C3BB1DA1E}"/>
              </a:ext>
            </a:extLst>
          </p:cNvPr>
          <p:cNvSpPr>
            <a:spLocks noGrp="1"/>
          </p:cNvSpPr>
          <p:nvPr>
            <p:ph type="body" sz="quarter" idx="10"/>
          </p:nvPr>
        </p:nvSpPr>
        <p:spPr/>
        <p:txBody>
          <a:bodyPr/>
          <a:lstStyle/>
          <a:p>
            <a:r>
              <a:rPr kumimoji="1" lang="en-US" altLang="ja-JP"/>
              <a:t>CPU</a:t>
            </a:r>
            <a:r>
              <a:rPr kumimoji="1" lang="ja-JP" altLang="en-US"/>
              <a:t>の動作周波数</a:t>
            </a:r>
          </a:p>
        </p:txBody>
      </p:sp>
      <p:sp>
        <p:nvSpPr>
          <p:cNvPr id="3" name="テキスト ボックス 2">
            <a:extLst>
              <a:ext uri="{FF2B5EF4-FFF2-40B4-BE49-F238E27FC236}">
                <a16:creationId xmlns:a16="http://schemas.microsoft.com/office/drawing/2014/main" id="{631C4925-481F-B707-DC10-A203C4844834}"/>
              </a:ext>
            </a:extLst>
          </p:cNvPr>
          <p:cNvSpPr txBox="1"/>
          <p:nvPr/>
        </p:nvSpPr>
        <p:spPr>
          <a:xfrm>
            <a:off x="2195736" y="2780928"/>
            <a:ext cx="1210588" cy="707886"/>
          </a:xfrm>
          <a:prstGeom prst="rect">
            <a:avLst/>
          </a:prstGeom>
          <a:noFill/>
          <a:ln>
            <a:solidFill>
              <a:schemeClr val="tx1"/>
            </a:solidFill>
          </a:ln>
        </p:spPr>
        <p:txBody>
          <a:bodyPr wrap="none" rtlCol="0">
            <a:spAutoFit/>
          </a:bodyPr>
          <a:lstStyle/>
          <a:p>
            <a:r>
              <a:rPr lang="ja-JP" altLang="en-US" sz="4000" dirty="0"/>
              <a:t>性能</a:t>
            </a:r>
            <a:endParaRPr kumimoji="1" lang="ja-JP" altLang="en-US" sz="4000" dirty="0"/>
          </a:p>
        </p:txBody>
      </p:sp>
      <p:sp>
        <p:nvSpPr>
          <p:cNvPr id="4" name="正方形/長方形 3">
            <a:extLst>
              <a:ext uri="{FF2B5EF4-FFF2-40B4-BE49-F238E27FC236}">
                <a16:creationId xmlns:a16="http://schemas.microsoft.com/office/drawing/2014/main" id="{33BC7A5B-B532-82F3-D57A-46FAB002B1FA}"/>
              </a:ext>
            </a:extLst>
          </p:cNvPr>
          <p:cNvSpPr/>
          <p:nvPr/>
        </p:nvSpPr>
        <p:spPr>
          <a:xfrm>
            <a:off x="4716016" y="2780928"/>
            <a:ext cx="2749471" cy="707886"/>
          </a:xfrm>
          <a:prstGeom prst="rect">
            <a:avLst/>
          </a:prstGeom>
          <a:ln>
            <a:solidFill>
              <a:schemeClr val="tx1"/>
            </a:solidFill>
          </a:ln>
        </p:spPr>
        <p:txBody>
          <a:bodyPr wrap="none">
            <a:spAutoFit/>
          </a:bodyPr>
          <a:lstStyle/>
          <a:p>
            <a:r>
              <a:rPr lang="ja-JP" altLang="en-US" sz="4000" dirty="0"/>
              <a:t>動作周波数</a:t>
            </a:r>
          </a:p>
        </p:txBody>
      </p:sp>
      <p:sp>
        <p:nvSpPr>
          <p:cNvPr id="5" name="正方形/長方形 4">
            <a:extLst>
              <a:ext uri="{FF2B5EF4-FFF2-40B4-BE49-F238E27FC236}">
                <a16:creationId xmlns:a16="http://schemas.microsoft.com/office/drawing/2014/main" id="{CDAB4B64-9925-BD00-1D07-1A0B7ED5E9CC}"/>
              </a:ext>
            </a:extLst>
          </p:cNvPr>
          <p:cNvSpPr/>
          <p:nvPr/>
        </p:nvSpPr>
        <p:spPr>
          <a:xfrm>
            <a:off x="3779912" y="2780928"/>
            <a:ext cx="697627" cy="707886"/>
          </a:xfrm>
          <a:prstGeom prst="rect">
            <a:avLst/>
          </a:prstGeom>
        </p:spPr>
        <p:txBody>
          <a:bodyPr wrap="none">
            <a:spAutoFit/>
          </a:bodyPr>
          <a:lstStyle/>
          <a:p>
            <a:r>
              <a:rPr lang="ja-JP" altLang="en-US" sz="4000" dirty="0"/>
              <a:t>＝</a:t>
            </a:r>
          </a:p>
        </p:txBody>
      </p:sp>
      <p:sp>
        <p:nvSpPr>
          <p:cNvPr id="6" name="テキスト ボックス 5">
            <a:extLst>
              <a:ext uri="{FF2B5EF4-FFF2-40B4-BE49-F238E27FC236}">
                <a16:creationId xmlns:a16="http://schemas.microsoft.com/office/drawing/2014/main" id="{DEAADF44-1883-14B1-648C-EC8B4EB5AB29}"/>
              </a:ext>
            </a:extLst>
          </p:cNvPr>
          <p:cNvSpPr txBox="1"/>
          <p:nvPr/>
        </p:nvSpPr>
        <p:spPr>
          <a:xfrm>
            <a:off x="683568" y="1124744"/>
            <a:ext cx="7992888" cy="954107"/>
          </a:xfrm>
          <a:prstGeom prst="rect">
            <a:avLst/>
          </a:prstGeom>
          <a:noFill/>
        </p:spPr>
        <p:txBody>
          <a:bodyPr wrap="square" rtlCol="0">
            <a:spAutoFit/>
          </a:bodyPr>
          <a:lstStyle/>
          <a:p>
            <a:r>
              <a:rPr kumimoji="1" lang="ja-JP" altLang="en-US" sz="2800" dirty="0"/>
              <a:t>パイプライン処理により、</a:t>
            </a:r>
            <a:r>
              <a:rPr kumimoji="1" lang="en-US" altLang="ja-JP" sz="2800" dirty="0"/>
              <a:t>1</a:t>
            </a:r>
            <a:r>
              <a:rPr kumimoji="1" lang="ja-JP" altLang="en-US" sz="2800" dirty="0"/>
              <a:t>サイクルに</a:t>
            </a:r>
            <a:r>
              <a:rPr kumimoji="1" lang="en-US" altLang="ja-JP" sz="2800" dirty="0"/>
              <a:t>1</a:t>
            </a:r>
            <a:r>
              <a:rPr lang="ja-JP" altLang="en-US" sz="2800" dirty="0"/>
              <a:t>回計算</a:t>
            </a:r>
            <a:endParaRPr lang="en-US" altLang="ja-JP" sz="2800" dirty="0"/>
          </a:p>
          <a:p>
            <a:r>
              <a:rPr lang="ja-JP" altLang="en-US" sz="2800" dirty="0"/>
              <a:t>できるようになった</a:t>
            </a:r>
            <a:endParaRPr kumimoji="1" lang="ja-JP" altLang="en-US" sz="2800" dirty="0"/>
          </a:p>
        </p:txBody>
      </p:sp>
      <p:sp>
        <p:nvSpPr>
          <p:cNvPr id="7" name="テキスト ボックス 6">
            <a:extLst>
              <a:ext uri="{FF2B5EF4-FFF2-40B4-BE49-F238E27FC236}">
                <a16:creationId xmlns:a16="http://schemas.microsoft.com/office/drawing/2014/main" id="{7FE9BF23-666D-9983-F995-CB3638B46BD9}"/>
              </a:ext>
            </a:extLst>
          </p:cNvPr>
          <p:cNvSpPr txBox="1"/>
          <p:nvPr/>
        </p:nvSpPr>
        <p:spPr>
          <a:xfrm>
            <a:off x="179512" y="4221088"/>
            <a:ext cx="8802410" cy="523220"/>
          </a:xfrm>
          <a:prstGeom prst="rect">
            <a:avLst/>
          </a:prstGeom>
          <a:noFill/>
        </p:spPr>
        <p:txBody>
          <a:bodyPr wrap="none" rtlCol="0">
            <a:spAutoFit/>
          </a:bodyPr>
          <a:lstStyle/>
          <a:p>
            <a:r>
              <a:rPr lang="ja-JP" altLang="en-US" sz="2800" dirty="0"/>
              <a:t>あとは動作周波数を上げれば上げるだけ性能があがる</a:t>
            </a:r>
            <a:endParaRPr kumimoji="1" lang="ja-JP" altLang="en-US" sz="2800" dirty="0"/>
          </a:p>
        </p:txBody>
      </p:sp>
      <p:sp>
        <p:nvSpPr>
          <p:cNvPr id="8" name="テキスト ボックス 7">
            <a:extLst>
              <a:ext uri="{FF2B5EF4-FFF2-40B4-BE49-F238E27FC236}">
                <a16:creationId xmlns:a16="http://schemas.microsoft.com/office/drawing/2014/main" id="{6CF98A3B-4FD2-244F-E913-09A11EB2E368}"/>
              </a:ext>
            </a:extLst>
          </p:cNvPr>
          <p:cNvSpPr txBox="1"/>
          <p:nvPr/>
        </p:nvSpPr>
        <p:spPr>
          <a:xfrm>
            <a:off x="6732240" y="5373216"/>
            <a:ext cx="2031325" cy="369332"/>
          </a:xfrm>
          <a:prstGeom prst="rect">
            <a:avLst/>
          </a:prstGeom>
          <a:noFill/>
        </p:spPr>
        <p:txBody>
          <a:bodyPr wrap="none" rtlCol="0">
            <a:spAutoFit/>
          </a:bodyPr>
          <a:lstStyle/>
          <a:p>
            <a:r>
              <a:rPr lang="ja-JP" altLang="en-US" dirty="0"/>
              <a:t>・・・はずだった</a:t>
            </a:r>
            <a:endParaRPr kumimoji="1" lang="ja-JP" altLang="en-US" dirty="0"/>
          </a:p>
        </p:txBody>
      </p:sp>
    </p:spTree>
    <p:extLst>
      <p:ext uri="{BB962C8B-B14F-4D97-AF65-F5344CB8AC3E}">
        <p14:creationId xmlns:p14="http://schemas.microsoft.com/office/powerpoint/2010/main" val="2032779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69DB6E0-0810-F69D-8889-1EB5AFBBA96C}"/>
              </a:ext>
            </a:extLst>
          </p:cNvPr>
          <p:cNvSpPr>
            <a:spLocks noGrp="1"/>
          </p:cNvSpPr>
          <p:nvPr>
            <p:ph type="body" sz="quarter" idx="10"/>
          </p:nvPr>
        </p:nvSpPr>
        <p:spPr/>
        <p:txBody>
          <a:bodyPr/>
          <a:lstStyle/>
          <a:p>
            <a:r>
              <a:rPr lang="en-US" altLang="ja-JP"/>
              <a:t>CPU</a:t>
            </a:r>
            <a:r>
              <a:rPr lang="ja-JP" altLang="en-US"/>
              <a:t>の動作周波数</a:t>
            </a:r>
            <a:endParaRPr kumimoji="1" lang="ja-JP" altLang="en-US"/>
          </a:p>
        </p:txBody>
      </p:sp>
      <p:sp>
        <p:nvSpPr>
          <p:cNvPr id="3" name="テキスト ボックス 2">
            <a:extLst>
              <a:ext uri="{FF2B5EF4-FFF2-40B4-BE49-F238E27FC236}">
                <a16:creationId xmlns:a16="http://schemas.microsoft.com/office/drawing/2014/main" id="{46097CE5-6FEA-01DD-D8B8-37E7F21BFF64}"/>
              </a:ext>
            </a:extLst>
          </p:cNvPr>
          <p:cNvSpPr txBox="1"/>
          <p:nvPr/>
        </p:nvSpPr>
        <p:spPr>
          <a:xfrm>
            <a:off x="899592" y="6021288"/>
            <a:ext cx="7056784" cy="461665"/>
          </a:xfrm>
          <a:prstGeom prst="rect">
            <a:avLst/>
          </a:prstGeom>
          <a:noFill/>
        </p:spPr>
        <p:txBody>
          <a:bodyPr wrap="square" rtlCol="0">
            <a:spAutoFit/>
          </a:bodyPr>
          <a:lstStyle/>
          <a:p>
            <a:r>
              <a:rPr lang="en-US" altLang="ja-JP" sz="2400" dirty="0"/>
              <a:t>1</a:t>
            </a:r>
            <a:r>
              <a:rPr lang="ja-JP" altLang="en-US" sz="2400" dirty="0"/>
              <a:t>サイクルに</a:t>
            </a:r>
            <a:r>
              <a:rPr kumimoji="1" lang="ja-JP" altLang="en-US" sz="2400" dirty="0"/>
              <a:t>複数の命令を実行するしかない</a:t>
            </a:r>
          </a:p>
        </p:txBody>
      </p:sp>
      <p:sp>
        <p:nvSpPr>
          <p:cNvPr id="4" name="右矢印 3">
            <a:extLst>
              <a:ext uri="{FF2B5EF4-FFF2-40B4-BE49-F238E27FC236}">
                <a16:creationId xmlns:a16="http://schemas.microsoft.com/office/drawing/2014/main" id="{2A7F403C-8933-020D-C9BF-3BD784C69F91}"/>
              </a:ext>
            </a:extLst>
          </p:cNvPr>
          <p:cNvSpPr/>
          <p:nvPr/>
        </p:nvSpPr>
        <p:spPr>
          <a:xfrm>
            <a:off x="467544" y="6093296"/>
            <a:ext cx="369944" cy="30829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 name="テキスト ボックス 4">
            <a:extLst>
              <a:ext uri="{FF2B5EF4-FFF2-40B4-BE49-F238E27FC236}">
                <a16:creationId xmlns:a16="http://schemas.microsoft.com/office/drawing/2014/main" id="{60628D3B-2947-9D01-824E-22639012EE78}"/>
              </a:ext>
            </a:extLst>
          </p:cNvPr>
          <p:cNvSpPr txBox="1"/>
          <p:nvPr/>
        </p:nvSpPr>
        <p:spPr>
          <a:xfrm>
            <a:off x="251520" y="5517232"/>
            <a:ext cx="6032421" cy="461665"/>
          </a:xfrm>
          <a:prstGeom prst="rect">
            <a:avLst/>
          </a:prstGeom>
          <a:noFill/>
        </p:spPr>
        <p:txBody>
          <a:bodyPr wrap="none" rtlCol="0">
            <a:spAutoFit/>
          </a:bodyPr>
          <a:lstStyle/>
          <a:p>
            <a:r>
              <a:rPr kumimoji="1" lang="ja-JP" altLang="en-US" sz="2400" dirty="0"/>
              <a:t>動作周波数を上げずに演算性能を上げたい</a:t>
            </a:r>
          </a:p>
        </p:txBody>
      </p:sp>
      <p:pic>
        <p:nvPicPr>
          <p:cNvPr id="6" name="Picture 2">
            <a:extLst>
              <a:ext uri="{FF2B5EF4-FFF2-40B4-BE49-F238E27FC236}">
                <a16:creationId xmlns:a16="http://schemas.microsoft.com/office/drawing/2014/main" id="{4472B05C-F030-E19E-7EDA-A9AA7E12CF49}"/>
              </a:ext>
            </a:extLst>
          </p:cNvPr>
          <p:cNvPicPr>
            <a:picLocks noChangeAspect="1" noChangeArrowheads="1"/>
          </p:cNvPicPr>
          <p:nvPr/>
        </p:nvPicPr>
        <p:blipFill>
          <a:blip r:embed="rId2"/>
          <a:srcRect/>
          <a:stretch>
            <a:fillRect/>
          </a:stretch>
        </p:blipFill>
        <p:spPr bwMode="auto">
          <a:xfrm>
            <a:off x="277608" y="1772816"/>
            <a:ext cx="6166600" cy="3200400"/>
          </a:xfrm>
          <a:prstGeom prst="rect">
            <a:avLst/>
          </a:prstGeom>
          <a:solidFill>
            <a:srgbClr val="F3F4E4"/>
          </a:solidFill>
          <a:ln w="9525">
            <a:solidFill>
              <a:srgbClr val="F3F4E4"/>
            </a:solidFill>
            <a:miter lim="800000"/>
            <a:headEnd/>
            <a:tailEnd/>
          </a:ln>
          <a:effectLst/>
        </p:spPr>
      </p:pic>
      <p:sp>
        <p:nvSpPr>
          <p:cNvPr id="7" name="テキスト ボックス 6">
            <a:extLst>
              <a:ext uri="{FF2B5EF4-FFF2-40B4-BE49-F238E27FC236}">
                <a16:creationId xmlns:a16="http://schemas.microsoft.com/office/drawing/2014/main" id="{C1AC7F9F-3255-EA50-DB89-0A1EA1372CC7}"/>
              </a:ext>
            </a:extLst>
          </p:cNvPr>
          <p:cNvSpPr txBox="1"/>
          <p:nvPr/>
        </p:nvSpPr>
        <p:spPr>
          <a:xfrm>
            <a:off x="323528" y="980728"/>
            <a:ext cx="7978080" cy="523220"/>
          </a:xfrm>
          <a:prstGeom prst="rect">
            <a:avLst/>
          </a:prstGeom>
          <a:noFill/>
        </p:spPr>
        <p:txBody>
          <a:bodyPr wrap="square" rtlCol="0">
            <a:spAutoFit/>
          </a:bodyPr>
          <a:lstStyle/>
          <a:p>
            <a:r>
              <a:rPr lang="en-US" altLang="ja-JP" sz="2800" dirty="0"/>
              <a:t>CPU</a:t>
            </a:r>
            <a:r>
              <a:rPr lang="ja-JP" altLang="en-US" sz="2800" dirty="0"/>
              <a:t>の動作周波数向上は</a:t>
            </a:r>
            <a:r>
              <a:rPr lang="en-US" altLang="ja-JP" sz="2800" dirty="0"/>
              <a:t>2000</a:t>
            </a:r>
            <a:r>
              <a:rPr lang="ja-JP" altLang="en-US" sz="2800" dirty="0"/>
              <a:t>年頃から頭打ちに</a:t>
            </a:r>
            <a:endParaRPr kumimoji="1" lang="ja-JP" altLang="en-US" sz="2800" dirty="0"/>
          </a:p>
        </p:txBody>
      </p:sp>
      <p:sp>
        <p:nvSpPr>
          <p:cNvPr id="8" name="正方形/長方形 7">
            <a:extLst>
              <a:ext uri="{FF2B5EF4-FFF2-40B4-BE49-F238E27FC236}">
                <a16:creationId xmlns:a16="http://schemas.microsoft.com/office/drawing/2014/main" id="{1AB99DCB-4172-5A2C-6BDA-47EFACAB34A3}"/>
              </a:ext>
            </a:extLst>
          </p:cNvPr>
          <p:cNvSpPr/>
          <p:nvPr/>
        </p:nvSpPr>
        <p:spPr>
          <a:xfrm>
            <a:off x="467544" y="5013176"/>
            <a:ext cx="7010400" cy="276999"/>
          </a:xfrm>
          <a:prstGeom prst="rect">
            <a:avLst/>
          </a:prstGeom>
        </p:spPr>
        <p:txBody>
          <a:bodyPr wrap="square">
            <a:spAutoFit/>
          </a:bodyPr>
          <a:lstStyle/>
          <a:p>
            <a:r>
              <a:rPr lang="en-US" altLang="ja-JP" sz="1200" dirty="0"/>
              <a:t>http://cacm.acm.org/magazines/2012/4/147359-cpu-db-recording-microprocessor-history/fulltext</a:t>
            </a:r>
            <a:endParaRPr lang="ja-JP" altLang="en-US" sz="1200" dirty="0"/>
          </a:p>
        </p:txBody>
      </p:sp>
      <p:sp>
        <p:nvSpPr>
          <p:cNvPr id="9" name="テキスト ボックス 8">
            <a:extLst>
              <a:ext uri="{FF2B5EF4-FFF2-40B4-BE49-F238E27FC236}">
                <a16:creationId xmlns:a16="http://schemas.microsoft.com/office/drawing/2014/main" id="{8E0A10D1-512C-1EF6-5B92-FB8BE0A26F4F}"/>
              </a:ext>
            </a:extLst>
          </p:cNvPr>
          <p:cNvSpPr txBox="1"/>
          <p:nvPr/>
        </p:nvSpPr>
        <p:spPr>
          <a:xfrm>
            <a:off x="3318494" y="4643844"/>
            <a:ext cx="415498" cy="369332"/>
          </a:xfrm>
          <a:prstGeom prst="rect">
            <a:avLst/>
          </a:prstGeom>
          <a:solidFill>
            <a:srgbClr val="F3F4E4"/>
          </a:solidFill>
        </p:spPr>
        <p:txBody>
          <a:bodyPr wrap="none" rtlCol="0">
            <a:spAutoFit/>
          </a:bodyPr>
          <a:lstStyle/>
          <a:p>
            <a:r>
              <a:rPr lang="ja-JP" altLang="en-US" dirty="0"/>
              <a:t>年</a:t>
            </a:r>
            <a:endParaRPr kumimoji="1" lang="ja-JP" altLang="en-US" dirty="0"/>
          </a:p>
        </p:txBody>
      </p:sp>
      <p:sp>
        <p:nvSpPr>
          <p:cNvPr id="10" name="テキスト ボックス 9">
            <a:extLst>
              <a:ext uri="{FF2B5EF4-FFF2-40B4-BE49-F238E27FC236}">
                <a16:creationId xmlns:a16="http://schemas.microsoft.com/office/drawing/2014/main" id="{6A01F4B2-96CD-9A5C-5A79-3DD82474EC6B}"/>
              </a:ext>
            </a:extLst>
          </p:cNvPr>
          <p:cNvSpPr txBox="1"/>
          <p:nvPr/>
        </p:nvSpPr>
        <p:spPr>
          <a:xfrm rot="16200000">
            <a:off x="-586891" y="3316518"/>
            <a:ext cx="2129109" cy="400110"/>
          </a:xfrm>
          <a:prstGeom prst="rect">
            <a:avLst/>
          </a:prstGeom>
          <a:solidFill>
            <a:srgbClr val="F3F4E4"/>
          </a:solidFill>
          <a:ln>
            <a:noFill/>
          </a:ln>
        </p:spPr>
        <p:txBody>
          <a:bodyPr wrap="none" rtlCol="0">
            <a:spAutoFit/>
          </a:bodyPr>
          <a:lstStyle/>
          <a:p>
            <a:r>
              <a:rPr lang="ja-JP" altLang="en-US" sz="2000" dirty="0"/>
              <a:t>動作周波数</a:t>
            </a:r>
            <a:r>
              <a:rPr lang="en-US" altLang="ja-JP" sz="2000" dirty="0"/>
              <a:t>(MHz)</a:t>
            </a:r>
            <a:endParaRPr kumimoji="1" lang="ja-JP" altLang="en-US" sz="2000" dirty="0"/>
          </a:p>
        </p:txBody>
      </p:sp>
      <p:pic>
        <p:nvPicPr>
          <p:cNvPr id="11" name="Picture 2" descr="熱がある人のイラスト">
            <a:extLst>
              <a:ext uri="{FF2B5EF4-FFF2-40B4-BE49-F238E27FC236}">
                <a16:creationId xmlns:a16="http://schemas.microsoft.com/office/drawing/2014/main" id="{9EF6E30E-CA16-37B3-8B1F-9CCCB7886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2492896"/>
            <a:ext cx="2051510" cy="215381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EFA5B603-F527-CC33-BF2F-DE7C76E9AEE5}"/>
              </a:ext>
            </a:extLst>
          </p:cNvPr>
          <p:cNvSpPr txBox="1"/>
          <p:nvPr/>
        </p:nvSpPr>
        <p:spPr>
          <a:xfrm>
            <a:off x="6660232" y="2060848"/>
            <a:ext cx="1800493" cy="369332"/>
          </a:xfrm>
          <a:prstGeom prst="rect">
            <a:avLst/>
          </a:prstGeom>
          <a:noFill/>
        </p:spPr>
        <p:txBody>
          <a:bodyPr wrap="none" rtlCol="0">
            <a:spAutoFit/>
          </a:bodyPr>
          <a:lstStyle/>
          <a:p>
            <a:r>
              <a:rPr kumimoji="1" lang="ja-JP" altLang="en-US" dirty="0"/>
              <a:t>主に発熱が原因</a:t>
            </a:r>
          </a:p>
        </p:txBody>
      </p:sp>
    </p:spTree>
    <p:extLst>
      <p:ext uri="{BB962C8B-B14F-4D97-AF65-F5344CB8AC3E}">
        <p14:creationId xmlns:p14="http://schemas.microsoft.com/office/powerpoint/2010/main" val="2030913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17B09D-12CE-5950-FBE7-21EBDC2E1532}"/>
              </a:ext>
            </a:extLst>
          </p:cNvPr>
          <p:cNvSpPr>
            <a:spLocks noGrp="1"/>
          </p:cNvSpPr>
          <p:nvPr>
            <p:ph type="body" sz="quarter" idx="10"/>
          </p:nvPr>
        </p:nvSpPr>
        <p:spPr/>
        <p:txBody>
          <a:bodyPr/>
          <a:lstStyle/>
          <a:p>
            <a:r>
              <a:rPr lang="ja-JP" altLang="en-US"/>
              <a:t>解決案</a:t>
            </a:r>
            <a:r>
              <a:rPr lang="en-US" altLang="ja-JP"/>
              <a:t>1:</a:t>
            </a:r>
            <a:r>
              <a:rPr lang="ja-JP" altLang="en-US"/>
              <a:t>スーパースカラ</a:t>
            </a:r>
            <a:endParaRPr kumimoji="1" lang="ja-JP" altLang="en-US"/>
          </a:p>
          <a:p>
            <a:endParaRPr kumimoji="1" lang="ja-JP" altLang="en-US"/>
          </a:p>
        </p:txBody>
      </p:sp>
      <p:sp>
        <p:nvSpPr>
          <p:cNvPr id="3" name="テキスト ボックス 2">
            <a:extLst>
              <a:ext uri="{FF2B5EF4-FFF2-40B4-BE49-F238E27FC236}">
                <a16:creationId xmlns:a16="http://schemas.microsoft.com/office/drawing/2014/main" id="{B2588724-0284-8A9F-F374-B9E5A5A2A7A3}"/>
              </a:ext>
            </a:extLst>
          </p:cNvPr>
          <p:cNvSpPr txBox="1"/>
          <p:nvPr/>
        </p:nvSpPr>
        <p:spPr>
          <a:xfrm>
            <a:off x="1842168" y="974825"/>
            <a:ext cx="4818064" cy="523220"/>
          </a:xfrm>
          <a:prstGeom prst="rect">
            <a:avLst/>
          </a:prstGeom>
          <a:noFill/>
          <a:ln>
            <a:solidFill>
              <a:schemeClr val="tx1"/>
            </a:solidFill>
          </a:ln>
        </p:spPr>
        <p:txBody>
          <a:bodyPr wrap="square" rtlCol="0">
            <a:spAutoFit/>
          </a:bodyPr>
          <a:lstStyle/>
          <a:p>
            <a:r>
              <a:rPr kumimoji="1" lang="ja-JP" altLang="en-US" sz="2800" dirty="0"/>
              <a:t>ハードウェアにがんばらせる</a:t>
            </a:r>
          </a:p>
        </p:txBody>
      </p:sp>
      <p:pic>
        <p:nvPicPr>
          <p:cNvPr id="4" name="図 3">
            <a:extLst>
              <a:ext uri="{FF2B5EF4-FFF2-40B4-BE49-F238E27FC236}">
                <a16:creationId xmlns:a16="http://schemas.microsoft.com/office/drawing/2014/main" id="{2F5035F1-364B-25CF-EBD4-C4281EDD67F0}"/>
              </a:ext>
            </a:extLst>
          </p:cNvPr>
          <p:cNvPicPr>
            <a:picLocks noChangeAspect="1"/>
          </p:cNvPicPr>
          <p:nvPr/>
        </p:nvPicPr>
        <p:blipFill>
          <a:blip r:embed="rId2"/>
          <a:stretch>
            <a:fillRect/>
          </a:stretch>
        </p:blipFill>
        <p:spPr>
          <a:xfrm>
            <a:off x="6568079" y="1909371"/>
            <a:ext cx="1309945" cy="1309944"/>
          </a:xfrm>
          <a:prstGeom prst="rect">
            <a:avLst/>
          </a:prstGeom>
        </p:spPr>
      </p:pic>
      <p:pic>
        <p:nvPicPr>
          <p:cNvPr id="5" name="図 4">
            <a:extLst>
              <a:ext uri="{FF2B5EF4-FFF2-40B4-BE49-F238E27FC236}">
                <a16:creationId xmlns:a16="http://schemas.microsoft.com/office/drawing/2014/main" id="{8EBBD59B-9CDD-27D8-1AC5-B2A81555F0AB}"/>
              </a:ext>
            </a:extLst>
          </p:cNvPr>
          <p:cNvPicPr>
            <a:picLocks noChangeAspect="1"/>
          </p:cNvPicPr>
          <p:nvPr/>
        </p:nvPicPr>
        <p:blipFill>
          <a:blip r:embed="rId2"/>
          <a:stretch>
            <a:fillRect/>
          </a:stretch>
        </p:blipFill>
        <p:spPr>
          <a:xfrm>
            <a:off x="6556850" y="3611440"/>
            <a:ext cx="1309945" cy="1309944"/>
          </a:xfrm>
          <a:prstGeom prst="rect">
            <a:avLst/>
          </a:prstGeom>
        </p:spPr>
      </p:pic>
      <p:pic>
        <p:nvPicPr>
          <p:cNvPr id="6" name="図 5">
            <a:extLst>
              <a:ext uri="{FF2B5EF4-FFF2-40B4-BE49-F238E27FC236}">
                <a16:creationId xmlns:a16="http://schemas.microsoft.com/office/drawing/2014/main" id="{F6A08EBD-036B-715E-5CD9-5985A815BFE9}"/>
              </a:ext>
            </a:extLst>
          </p:cNvPr>
          <p:cNvPicPr>
            <a:picLocks noChangeAspect="1"/>
          </p:cNvPicPr>
          <p:nvPr/>
        </p:nvPicPr>
        <p:blipFill>
          <a:blip r:embed="rId3"/>
          <a:stretch>
            <a:fillRect/>
          </a:stretch>
        </p:blipFill>
        <p:spPr>
          <a:xfrm>
            <a:off x="3533539" y="2772077"/>
            <a:ext cx="1728130" cy="1490512"/>
          </a:xfrm>
          <a:prstGeom prst="rect">
            <a:avLst/>
          </a:prstGeom>
        </p:spPr>
      </p:pic>
      <p:pic>
        <p:nvPicPr>
          <p:cNvPr id="7" name="図 6">
            <a:extLst>
              <a:ext uri="{FF2B5EF4-FFF2-40B4-BE49-F238E27FC236}">
                <a16:creationId xmlns:a16="http://schemas.microsoft.com/office/drawing/2014/main" id="{C177EC4F-EB83-DE27-B590-365234C3038D}"/>
              </a:ext>
            </a:extLst>
          </p:cNvPr>
          <p:cNvPicPr>
            <a:picLocks noChangeAspect="1"/>
          </p:cNvPicPr>
          <p:nvPr/>
        </p:nvPicPr>
        <p:blipFill>
          <a:blip r:embed="rId4"/>
          <a:stretch>
            <a:fillRect/>
          </a:stretch>
        </p:blipFill>
        <p:spPr>
          <a:xfrm>
            <a:off x="864068" y="2762452"/>
            <a:ext cx="1604733" cy="1608754"/>
          </a:xfrm>
          <a:prstGeom prst="rect">
            <a:avLst/>
          </a:prstGeom>
        </p:spPr>
      </p:pic>
      <p:sp>
        <p:nvSpPr>
          <p:cNvPr id="8" name="テキスト ボックス 7">
            <a:extLst>
              <a:ext uri="{FF2B5EF4-FFF2-40B4-BE49-F238E27FC236}">
                <a16:creationId xmlns:a16="http://schemas.microsoft.com/office/drawing/2014/main" id="{70F18203-1670-ECC4-4842-7756F436AB04}"/>
              </a:ext>
            </a:extLst>
          </p:cNvPr>
          <p:cNvSpPr txBox="1"/>
          <p:nvPr/>
        </p:nvSpPr>
        <p:spPr>
          <a:xfrm>
            <a:off x="539552" y="2247255"/>
            <a:ext cx="2448272" cy="461665"/>
          </a:xfrm>
          <a:prstGeom prst="rect">
            <a:avLst/>
          </a:prstGeom>
          <a:noFill/>
        </p:spPr>
        <p:txBody>
          <a:bodyPr wrap="square" rtlCol="0">
            <a:spAutoFit/>
          </a:bodyPr>
          <a:lstStyle/>
          <a:p>
            <a:r>
              <a:rPr kumimoji="1" lang="ja-JP" altLang="en-US" sz="2400" dirty="0"/>
              <a:t>データフェッチ</a:t>
            </a:r>
          </a:p>
        </p:txBody>
      </p:sp>
      <p:sp>
        <p:nvSpPr>
          <p:cNvPr id="9" name="テキスト ボックス 8">
            <a:extLst>
              <a:ext uri="{FF2B5EF4-FFF2-40B4-BE49-F238E27FC236}">
                <a16:creationId xmlns:a16="http://schemas.microsoft.com/office/drawing/2014/main" id="{19C28E1A-2336-B215-679E-6C84068350CB}"/>
              </a:ext>
            </a:extLst>
          </p:cNvPr>
          <p:cNvSpPr txBox="1"/>
          <p:nvPr/>
        </p:nvSpPr>
        <p:spPr>
          <a:xfrm>
            <a:off x="3149258" y="2247255"/>
            <a:ext cx="2646878" cy="461665"/>
          </a:xfrm>
          <a:prstGeom prst="rect">
            <a:avLst/>
          </a:prstGeom>
          <a:noFill/>
        </p:spPr>
        <p:txBody>
          <a:bodyPr wrap="none" rtlCol="0">
            <a:spAutoFit/>
          </a:bodyPr>
          <a:lstStyle/>
          <a:p>
            <a:r>
              <a:rPr kumimoji="1" lang="ja-JP" altLang="en-US" sz="2400" dirty="0"/>
              <a:t>依存関係チェック</a:t>
            </a:r>
            <a:endParaRPr kumimoji="1" lang="en-US" altLang="ja-JP" sz="2400" dirty="0"/>
          </a:p>
        </p:txBody>
      </p:sp>
      <p:sp>
        <p:nvSpPr>
          <p:cNvPr id="10" name="右矢印 36">
            <a:extLst>
              <a:ext uri="{FF2B5EF4-FFF2-40B4-BE49-F238E27FC236}">
                <a16:creationId xmlns:a16="http://schemas.microsoft.com/office/drawing/2014/main" id="{763A98A9-9067-EFE1-6E38-2997F24BAA32}"/>
              </a:ext>
            </a:extLst>
          </p:cNvPr>
          <p:cNvSpPr/>
          <p:nvPr/>
        </p:nvSpPr>
        <p:spPr>
          <a:xfrm>
            <a:off x="2771801" y="3356992"/>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1" name="右矢印 37">
            <a:extLst>
              <a:ext uri="{FF2B5EF4-FFF2-40B4-BE49-F238E27FC236}">
                <a16:creationId xmlns:a16="http://schemas.microsoft.com/office/drawing/2014/main" id="{DEB4A7AC-19CD-344E-9ADE-EB3E88C7BAE3}"/>
              </a:ext>
            </a:extLst>
          </p:cNvPr>
          <p:cNvSpPr/>
          <p:nvPr/>
        </p:nvSpPr>
        <p:spPr>
          <a:xfrm rot="20700000">
            <a:off x="5609926" y="2866724"/>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右矢印 38">
            <a:extLst>
              <a:ext uri="{FF2B5EF4-FFF2-40B4-BE49-F238E27FC236}">
                <a16:creationId xmlns:a16="http://schemas.microsoft.com/office/drawing/2014/main" id="{008986ED-DC2D-C024-19DE-6629E38BFD65}"/>
              </a:ext>
            </a:extLst>
          </p:cNvPr>
          <p:cNvSpPr/>
          <p:nvPr/>
        </p:nvSpPr>
        <p:spPr>
          <a:xfrm rot="1800000">
            <a:off x="5629175" y="3935128"/>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3" name="テキスト ボックス 12">
            <a:extLst>
              <a:ext uri="{FF2B5EF4-FFF2-40B4-BE49-F238E27FC236}">
                <a16:creationId xmlns:a16="http://schemas.microsoft.com/office/drawing/2014/main" id="{8F2A70E2-CDAB-2BBF-387D-97DB888CABE8}"/>
              </a:ext>
            </a:extLst>
          </p:cNvPr>
          <p:cNvSpPr txBox="1"/>
          <p:nvPr/>
        </p:nvSpPr>
        <p:spPr>
          <a:xfrm>
            <a:off x="539552" y="4365104"/>
            <a:ext cx="4184159" cy="830997"/>
          </a:xfrm>
          <a:prstGeom prst="rect">
            <a:avLst/>
          </a:prstGeom>
          <a:noFill/>
        </p:spPr>
        <p:txBody>
          <a:bodyPr wrap="none" rtlCol="0">
            <a:spAutoFit/>
          </a:bodyPr>
          <a:lstStyle/>
          <a:p>
            <a:r>
              <a:rPr kumimoji="1" lang="ja-JP" altLang="en-US" sz="2400" dirty="0"/>
              <a:t>データと命令を</a:t>
            </a:r>
            <a:r>
              <a:rPr kumimoji="1" lang="ja-JP" altLang="en-US" sz="2400"/>
              <a:t>複数持ってきて</a:t>
            </a:r>
            <a:endParaRPr kumimoji="1" lang="en-US" altLang="ja-JP" sz="2400" dirty="0"/>
          </a:p>
          <a:p>
            <a:r>
              <a:rPr kumimoji="1" lang="ja-JP" altLang="en-US" sz="2400" dirty="0"/>
              <a:t>複数の生産ラインに振り分ける</a:t>
            </a:r>
          </a:p>
        </p:txBody>
      </p:sp>
      <p:sp>
        <p:nvSpPr>
          <p:cNvPr id="14" name="テキスト ボックス 13">
            <a:extLst>
              <a:ext uri="{FF2B5EF4-FFF2-40B4-BE49-F238E27FC236}">
                <a16:creationId xmlns:a16="http://schemas.microsoft.com/office/drawing/2014/main" id="{CD361F60-71C9-0136-BDC8-4178126941AE}"/>
              </a:ext>
            </a:extLst>
          </p:cNvPr>
          <p:cNvSpPr txBox="1"/>
          <p:nvPr/>
        </p:nvSpPr>
        <p:spPr>
          <a:xfrm>
            <a:off x="6726453" y="1490310"/>
            <a:ext cx="1107996" cy="461665"/>
          </a:xfrm>
          <a:prstGeom prst="rect">
            <a:avLst/>
          </a:prstGeom>
          <a:noFill/>
        </p:spPr>
        <p:txBody>
          <a:bodyPr wrap="none" rtlCol="0">
            <a:spAutoFit/>
          </a:bodyPr>
          <a:lstStyle/>
          <a:p>
            <a:r>
              <a:rPr kumimoji="1" lang="ja-JP" altLang="en-US" sz="2400" dirty="0"/>
              <a:t>演算機</a:t>
            </a:r>
          </a:p>
        </p:txBody>
      </p:sp>
      <p:sp>
        <p:nvSpPr>
          <p:cNvPr id="15" name="テキスト ボックス 14">
            <a:extLst>
              <a:ext uri="{FF2B5EF4-FFF2-40B4-BE49-F238E27FC236}">
                <a16:creationId xmlns:a16="http://schemas.microsoft.com/office/drawing/2014/main" id="{3752CCC5-7B7D-98AA-7991-82BA2D477356}"/>
              </a:ext>
            </a:extLst>
          </p:cNvPr>
          <p:cNvSpPr txBox="1"/>
          <p:nvPr/>
        </p:nvSpPr>
        <p:spPr>
          <a:xfrm>
            <a:off x="6657472" y="3279005"/>
            <a:ext cx="1107996" cy="461665"/>
          </a:xfrm>
          <a:prstGeom prst="rect">
            <a:avLst/>
          </a:prstGeom>
          <a:noFill/>
        </p:spPr>
        <p:txBody>
          <a:bodyPr wrap="none" rtlCol="0">
            <a:spAutoFit/>
          </a:bodyPr>
          <a:lstStyle/>
          <a:p>
            <a:r>
              <a:rPr kumimoji="1" lang="ja-JP" altLang="en-US" sz="2400"/>
              <a:t>演算機</a:t>
            </a:r>
            <a:endParaRPr kumimoji="1" lang="ja-JP" altLang="en-US" sz="2400" dirty="0"/>
          </a:p>
        </p:txBody>
      </p:sp>
      <p:sp>
        <p:nvSpPr>
          <p:cNvPr id="16" name="テキスト ボックス 15">
            <a:extLst>
              <a:ext uri="{FF2B5EF4-FFF2-40B4-BE49-F238E27FC236}">
                <a16:creationId xmlns:a16="http://schemas.microsoft.com/office/drawing/2014/main" id="{50EC5263-B06F-39FE-30ED-16A3DED0E023}"/>
              </a:ext>
            </a:extLst>
          </p:cNvPr>
          <p:cNvSpPr txBox="1"/>
          <p:nvPr/>
        </p:nvSpPr>
        <p:spPr>
          <a:xfrm>
            <a:off x="1103891" y="6237312"/>
            <a:ext cx="7068509" cy="461665"/>
          </a:xfrm>
          <a:prstGeom prst="rect">
            <a:avLst/>
          </a:prstGeom>
          <a:noFill/>
        </p:spPr>
        <p:txBody>
          <a:bodyPr wrap="square" rtlCol="0">
            <a:spAutoFit/>
          </a:bodyPr>
          <a:lstStyle/>
          <a:p>
            <a:r>
              <a:rPr kumimoji="1" lang="ja-JP" altLang="en-US" sz="2400" b="1" dirty="0">
                <a:solidFill>
                  <a:srgbClr val="FF0000"/>
                </a:solidFill>
              </a:rPr>
              <a:t>実行ユニットが</a:t>
            </a:r>
            <a:r>
              <a:rPr kumimoji="1" lang="ja-JP" altLang="en-US" sz="2400" b="1">
                <a:solidFill>
                  <a:srgbClr val="FF0000"/>
                </a:solidFill>
              </a:rPr>
              <a:t>増えると命令</a:t>
            </a:r>
            <a:r>
              <a:rPr kumimoji="1" lang="ja-JP" altLang="en-US" sz="2400" b="1" dirty="0">
                <a:solidFill>
                  <a:srgbClr val="FF0000"/>
                </a:solidFill>
              </a:rPr>
              <a:t>振り分けで死ぬ</a:t>
            </a:r>
            <a:endParaRPr kumimoji="1" lang="en-US" altLang="ja-JP" sz="2400" b="1" dirty="0">
              <a:solidFill>
                <a:srgbClr val="FF0000"/>
              </a:solidFill>
            </a:endParaRPr>
          </a:p>
        </p:txBody>
      </p:sp>
      <p:sp>
        <p:nvSpPr>
          <p:cNvPr id="17" name="テキスト ボックス 16">
            <a:extLst>
              <a:ext uri="{FF2B5EF4-FFF2-40B4-BE49-F238E27FC236}">
                <a16:creationId xmlns:a16="http://schemas.microsoft.com/office/drawing/2014/main" id="{6ADCD576-D47A-951D-4E39-CB409B70CDA5}"/>
              </a:ext>
            </a:extLst>
          </p:cNvPr>
          <p:cNvSpPr txBox="1"/>
          <p:nvPr/>
        </p:nvSpPr>
        <p:spPr>
          <a:xfrm>
            <a:off x="1011803" y="5517232"/>
            <a:ext cx="4856341" cy="461665"/>
          </a:xfrm>
          <a:prstGeom prst="rect">
            <a:avLst/>
          </a:prstGeom>
          <a:noFill/>
        </p:spPr>
        <p:txBody>
          <a:bodyPr wrap="square" rtlCol="0">
            <a:spAutoFit/>
          </a:bodyPr>
          <a:lstStyle/>
          <a:p>
            <a:r>
              <a:rPr kumimoji="1" lang="en-US" altLang="ja-JP" sz="2400" dirty="0"/>
              <a:t> </a:t>
            </a:r>
            <a:r>
              <a:rPr kumimoji="1" lang="ja-JP" altLang="en-US" sz="2400" dirty="0"/>
              <a:t>命令の</a:t>
            </a:r>
            <a:r>
              <a:rPr lang="ja-JP" altLang="en-US" sz="2400" dirty="0"/>
              <a:t>後方互換性を保てる</a:t>
            </a:r>
            <a:endParaRPr kumimoji="1" lang="en-US" altLang="ja-JP" sz="2400" dirty="0"/>
          </a:p>
        </p:txBody>
      </p:sp>
      <p:pic>
        <p:nvPicPr>
          <p:cNvPr id="18" name="図 17">
            <a:extLst>
              <a:ext uri="{FF2B5EF4-FFF2-40B4-BE49-F238E27FC236}">
                <a16:creationId xmlns:a16="http://schemas.microsoft.com/office/drawing/2014/main" id="{E2DE13B9-90BA-2B3B-1857-F5744D764254}"/>
              </a:ext>
            </a:extLst>
          </p:cNvPr>
          <p:cNvPicPr>
            <a:picLocks noChangeAspect="1"/>
          </p:cNvPicPr>
          <p:nvPr/>
        </p:nvPicPr>
        <p:blipFill>
          <a:blip r:embed="rId5"/>
          <a:stretch>
            <a:fillRect/>
          </a:stretch>
        </p:blipFill>
        <p:spPr>
          <a:xfrm>
            <a:off x="462507" y="5451693"/>
            <a:ext cx="584200" cy="569595"/>
          </a:xfrm>
          <a:prstGeom prst="rect">
            <a:avLst/>
          </a:prstGeom>
        </p:spPr>
      </p:pic>
      <p:pic>
        <p:nvPicPr>
          <p:cNvPr id="19" name="図 18">
            <a:extLst>
              <a:ext uri="{FF2B5EF4-FFF2-40B4-BE49-F238E27FC236}">
                <a16:creationId xmlns:a16="http://schemas.microsoft.com/office/drawing/2014/main" id="{826F1B5A-EF49-2487-E751-CF4D240E3FBF}"/>
              </a:ext>
            </a:extLst>
          </p:cNvPr>
          <p:cNvPicPr>
            <a:picLocks noChangeAspect="1"/>
          </p:cNvPicPr>
          <p:nvPr/>
        </p:nvPicPr>
        <p:blipFill>
          <a:blip r:embed="rId6"/>
          <a:stretch>
            <a:fillRect/>
          </a:stretch>
        </p:blipFill>
        <p:spPr>
          <a:xfrm>
            <a:off x="462507" y="6175588"/>
            <a:ext cx="584200" cy="569595"/>
          </a:xfrm>
          <a:prstGeom prst="rect">
            <a:avLst/>
          </a:prstGeom>
        </p:spPr>
      </p:pic>
      <p:sp>
        <p:nvSpPr>
          <p:cNvPr id="20" name="テキスト ボックス 19">
            <a:extLst>
              <a:ext uri="{FF2B5EF4-FFF2-40B4-BE49-F238E27FC236}">
                <a16:creationId xmlns:a16="http://schemas.microsoft.com/office/drawing/2014/main" id="{80A8A189-7982-8D3A-3DB9-D88A320CF7B9}"/>
              </a:ext>
            </a:extLst>
          </p:cNvPr>
          <p:cNvSpPr txBox="1"/>
          <p:nvPr/>
        </p:nvSpPr>
        <p:spPr>
          <a:xfrm>
            <a:off x="5652120" y="5373216"/>
            <a:ext cx="2262158" cy="369332"/>
          </a:xfrm>
          <a:prstGeom prst="rect">
            <a:avLst/>
          </a:prstGeom>
          <a:noFill/>
        </p:spPr>
        <p:txBody>
          <a:bodyPr wrap="none" rtlCol="0">
            <a:spAutoFit/>
          </a:bodyPr>
          <a:lstStyle/>
          <a:p>
            <a:r>
              <a:rPr kumimoji="1" lang="ja-JP" altLang="en-US" dirty="0"/>
              <a:t>この人が過労死する</a:t>
            </a:r>
          </a:p>
        </p:txBody>
      </p:sp>
      <p:cxnSp>
        <p:nvCxnSpPr>
          <p:cNvPr id="21" name="直線矢印コネクタ 20">
            <a:extLst>
              <a:ext uri="{FF2B5EF4-FFF2-40B4-BE49-F238E27FC236}">
                <a16:creationId xmlns:a16="http://schemas.microsoft.com/office/drawing/2014/main" id="{7855A87C-C8AB-D98A-9A6E-ED06C61B6693}"/>
              </a:ext>
            </a:extLst>
          </p:cNvPr>
          <p:cNvCxnSpPr/>
          <p:nvPr/>
        </p:nvCxnSpPr>
        <p:spPr>
          <a:xfrm flipH="1" flipV="1">
            <a:off x="5220072" y="4293096"/>
            <a:ext cx="432048"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614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DB34402-11C5-02D3-D58A-E07EFA4EA95C}"/>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499BD7F-531C-F280-AC80-ABF95836768C}"/>
                  </a:ext>
                </a:extLst>
              </p:cNvPr>
              <p:cNvSpPr txBox="1"/>
              <p:nvPr/>
            </p:nvSpPr>
            <p:spPr>
              <a:xfrm>
                <a:off x="2699792" y="1628800"/>
                <a:ext cx="2713307"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5400" b="0" i="1" smtClean="0">
                          <a:latin typeface="Cambria Math" panose="02040503050406030204" pitchFamily="18" charset="0"/>
                        </a:rPr>
                        <m:t>𝑚𝑎</m:t>
                      </m:r>
                      <m:r>
                        <a:rPr kumimoji="1" lang="en-US" altLang="ja-JP" sz="5400" b="0" i="1" smtClean="0">
                          <a:latin typeface="Cambria Math" panose="02040503050406030204" pitchFamily="18" charset="0"/>
                        </a:rPr>
                        <m:t>=</m:t>
                      </m:r>
                      <m:r>
                        <a:rPr kumimoji="1" lang="en-US" altLang="ja-JP" sz="5400" b="0" i="1" smtClean="0">
                          <a:latin typeface="Cambria Math" panose="02040503050406030204" pitchFamily="18" charset="0"/>
                        </a:rPr>
                        <m:t>𝐹</m:t>
                      </m:r>
                    </m:oMath>
                  </m:oMathPara>
                </a14:m>
                <a:endParaRPr kumimoji="1" lang="ja-JP" altLang="en-US" sz="5400" dirty="0"/>
              </a:p>
            </p:txBody>
          </p:sp>
        </mc:Choice>
        <mc:Fallback xmlns="">
          <p:sp>
            <p:nvSpPr>
              <p:cNvPr id="3" name="テキスト ボックス 2">
                <a:extLst>
                  <a:ext uri="{FF2B5EF4-FFF2-40B4-BE49-F238E27FC236}">
                    <a16:creationId xmlns:a16="http://schemas.microsoft.com/office/drawing/2014/main" id="{8499BD7F-531C-F280-AC80-ABF95836768C}"/>
                  </a:ext>
                </a:extLst>
              </p:cNvPr>
              <p:cNvSpPr txBox="1">
                <a:spLocks noRot="1" noChangeAspect="1" noMove="1" noResize="1" noEditPoints="1" noAdjustHandles="1" noChangeArrowheads="1" noChangeShapeType="1" noTextEdit="1"/>
              </p:cNvSpPr>
              <p:nvPr/>
            </p:nvSpPr>
            <p:spPr>
              <a:xfrm>
                <a:off x="2699792" y="1628800"/>
                <a:ext cx="2713307" cy="923330"/>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4FE912E9-6388-492D-88B8-71EB38471E21}"/>
              </a:ext>
            </a:extLst>
          </p:cNvPr>
          <p:cNvSpPr txBox="1"/>
          <p:nvPr/>
        </p:nvSpPr>
        <p:spPr>
          <a:xfrm>
            <a:off x="899592" y="1196752"/>
            <a:ext cx="2339102" cy="461665"/>
          </a:xfrm>
          <a:prstGeom prst="rect">
            <a:avLst/>
          </a:prstGeom>
          <a:noFill/>
        </p:spPr>
        <p:txBody>
          <a:bodyPr wrap="none" rtlCol="0">
            <a:spAutoFit/>
          </a:bodyPr>
          <a:lstStyle/>
          <a:p>
            <a:r>
              <a:rPr kumimoji="1" lang="ja-JP" altLang="en-US" sz="2400" dirty="0"/>
              <a:t>物体の加速度は</a:t>
            </a:r>
          </a:p>
        </p:txBody>
      </p:sp>
      <p:sp>
        <p:nvSpPr>
          <p:cNvPr id="5" name="テキスト ボックス 4">
            <a:extLst>
              <a:ext uri="{FF2B5EF4-FFF2-40B4-BE49-F238E27FC236}">
                <a16:creationId xmlns:a16="http://schemas.microsoft.com/office/drawing/2014/main" id="{E63BAD3A-F38D-F909-1B45-E35E4C76A79A}"/>
              </a:ext>
            </a:extLst>
          </p:cNvPr>
          <p:cNvSpPr txBox="1"/>
          <p:nvPr/>
        </p:nvSpPr>
        <p:spPr>
          <a:xfrm>
            <a:off x="4860032" y="1196752"/>
            <a:ext cx="3570208" cy="461665"/>
          </a:xfrm>
          <a:prstGeom prst="rect">
            <a:avLst/>
          </a:prstGeom>
          <a:noFill/>
        </p:spPr>
        <p:txBody>
          <a:bodyPr wrap="none" rtlCol="0">
            <a:spAutoFit/>
          </a:bodyPr>
          <a:lstStyle/>
          <a:p>
            <a:r>
              <a:rPr kumimoji="1" lang="ja-JP" altLang="en-US" sz="2400" dirty="0"/>
              <a:t>物体に働く力に比例する</a:t>
            </a:r>
          </a:p>
        </p:txBody>
      </p:sp>
      <p:sp>
        <p:nvSpPr>
          <p:cNvPr id="6" name="四角形: 角を丸くする 5">
            <a:extLst>
              <a:ext uri="{FF2B5EF4-FFF2-40B4-BE49-F238E27FC236}">
                <a16:creationId xmlns:a16="http://schemas.microsoft.com/office/drawing/2014/main" id="{B8E28444-80B8-C146-2B6F-C3BBDC757406}"/>
              </a:ext>
            </a:extLst>
          </p:cNvPr>
          <p:cNvSpPr/>
          <p:nvPr/>
        </p:nvSpPr>
        <p:spPr>
          <a:xfrm>
            <a:off x="2699792" y="1844824"/>
            <a:ext cx="1296144" cy="648072"/>
          </a:xfrm>
          <a:prstGeom prst="roundRect">
            <a:avLst>
              <a:gd name="adj" fmla="val 25844"/>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485FDED-C186-5696-13F0-522C5124196F}"/>
              </a:ext>
            </a:extLst>
          </p:cNvPr>
          <p:cNvSpPr/>
          <p:nvPr/>
        </p:nvSpPr>
        <p:spPr>
          <a:xfrm>
            <a:off x="4644008" y="1844824"/>
            <a:ext cx="648072" cy="648072"/>
          </a:xfrm>
          <a:prstGeom prst="roundRect">
            <a:avLst>
              <a:gd name="adj" fmla="val 25844"/>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B79CD062-FDD1-6236-6424-3D089FB70B41}"/>
              </a:ext>
            </a:extLst>
          </p:cNvPr>
          <p:cNvCxnSpPr>
            <a:stCxn id="4" idx="2"/>
            <a:endCxn id="6" idx="1"/>
          </p:cNvCxnSpPr>
          <p:nvPr/>
        </p:nvCxnSpPr>
        <p:spPr>
          <a:xfrm rot="16200000" flipH="1">
            <a:off x="2129246" y="1598313"/>
            <a:ext cx="510443" cy="630649"/>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コネクタ: カギ線 8">
            <a:extLst>
              <a:ext uri="{FF2B5EF4-FFF2-40B4-BE49-F238E27FC236}">
                <a16:creationId xmlns:a16="http://schemas.microsoft.com/office/drawing/2014/main" id="{62C1FDC5-B089-8838-48A9-287AD2E77884}"/>
              </a:ext>
            </a:extLst>
          </p:cNvPr>
          <p:cNvCxnSpPr>
            <a:cxnSpLocks/>
            <a:stCxn id="5" idx="2"/>
            <a:endCxn id="7" idx="3"/>
          </p:cNvCxnSpPr>
          <p:nvPr/>
        </p:nvCxnSpPr>
        <p:spPr>
          <a:xfrm rot="5400000">
            <a:off x="5713387" y="1237110"/>
            <a:ext cx="510443" cy="1353056"/>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1E4FA1F-6CAF-AA55-A4CD-6357FF19A250}"/>
              </a:ext>
            </a:extLst>
          </p:cNvPr>
          <p:cNvSpPr txBox="1"/>
          <p:nvPr/>
        </p:nvSpPr>
        <p:spPr>
          <a:xfrm>
            <a:off x="2771800" y="2996952"/>
            <a:ext cx="2954655" cy="461665"/>
          </a:xfrm>
          <a:prstGeom prst="rect">
            <a:avLst/>
          </a:prstGeom>
          <a:noFill/>
          <a:ln>
            <a:solidFill>
              <a:schemeClr val="tx1"/>
            </a:solidFill>
          </a:ln>
        </p:spPr>
        <p:txBody>
          <a:bodyPr wrap="none" rtlCol="0">
            <a:spAutoFit/>
          </a:bodyPr>
          <a:lstStyle/>
          <a:p>
            <a:r>
              <a:rPr kumimoji="1" lang="ja-JP" altLang="en-US" sz="2400" dirty="0"/>
              <a:t>物体に働く力の分類</a:t>
            </a:r>
          </a:p>
        </p:txBody>
      </p:sp>
      <p:sp>
        <p:nvSpPr>
          <p:cNvPr id="14" name="テキスト ボックス 13">
            <a:extLst>
              <a:ext uri="{FF2B5EF4-FFF2-40B4-BE49-F238E27FC236}">
                <a16:creationId xmlns:a16="http://schemas.microsoft.com/office/drawing/2014/main" id="{0D09BFE4-A0A0-4E1D-328B-42E8609317EF}"/>
              </a:ext>
            </a:extLst>
          </p:cNvPr>
          <p:cNvSpPr txBox="1"/>
          <p:nvPr/>
        </p:nvSpPr>
        <p:spPr>
          <a:xfrm>
            <a:off x="1259632" y="3975447"/>
            <a:ext cx="800219" cy="461665"/>
          </a:xfrm>
          <a:prstGeom prst="rect">
            <a:avLst/>
          </a:prstGeom>
          <a:noFill/>
          <a:ln>
            <a:solidFill>
              <a:schemeClr val="tx1"/>
            </a:solidFill>
          </a:ln>
        </p:spPr>
        <p:txBody>
          <a:bodyPr wrap="none" rtlCol="0">
            <a:spAutoFit/>
          </a:bodyPr>
          <a:lstStyle/>
          <a:p>
            <a:r>
              <a:rPr kumimoji="1" lang="ja-JP" altLang="en-US" sz="2400" dirty="0"/>
              <a:t>外力</a:t>
            </a:r>
          </a:p>
        </p:txBody>
      </p:sp>
      <p:sp>
        <p:nvSpPr>
          <p:cNvPr id="15" name="テキスト ボックス 14">
            <a:extLst>
              <a:ext uri="{FF2B5EF4-FFF2-40B4-BE49-F238E27FC236}">
                <a16:creationId xmlns:a16="http://schemas.microsoft.com/office/drawing/2014/main" id="{AC813733-7D31-645C-4C3F-19B90BE92C5E}"/>
              </a:ext>
            </a:extLst>
          </p:cNvPr>
          <p:cNvSpPr txBox="1"/>
          <p:nvPr/>
        </p:nvSpPr>
        <p:spPr>
          <a:xfrm>
            <a:off x="5868144" y="3975447"/>
            <a:ext cx="1415772" cy="461665"/>
          </a:xfrm>
          <a:prstGeom prst="rect">
            <a:avLst/>
          </a:prstGeom>
          <a:noFill/>
          <a:ln>
            <a:solidFill>
              <a:schemeClr val="tx1"/>
            </a:solidFill>
          </a:ln>
        </p:spPr>
        <p:txBody>
          <a:bodyPr wrap="none" rtlCol="0">
            <a:spAutoFit/>
          </a:bodyPr>
          <a:lstStyle/>
          <a:p>
            <a:r>
              <a:rPr lang="ja-JP" altLang="en-US" sz="2400" dirty="0"/>
              <a:t>原子間</a:t>
            </a:r>
            <a:r>
              <a:rPr kumimoji="1" lang="ja-JP" altLang="en-US" sz="2400" dirty="0"/>
              <a:t>力</a:t>
            </a:r>
          </a:p>
        </p:txBody>
      </p:sp>
      <p:sp>
        <p:nvSpPr>
          <p:cNvPr id="16" name="テキスト ボックス 15">
            <a:extLst>
              <a:ext uri="{FF2B5EF4-FFF2-40B4-BE49-F238E27FC236}">
                <a16:creationId xmlns:a16="http://schemas.microsoft.com/office/drawing/2014/main" id="{0C6907A4-B7A4-8156-7E7B-8C45F07295B2}"/>
              </a:ext>
            </a:extLst>
          </p:cNvPr>
          <p:cNvSpPr txBox="1"/>
          <p:nvPr/>
        </p:nvSpPr>
        <p:spPr>
          <a:xfrm>
            <a:off x="755576" y="4653136"/>
            <a:ext cx="2262158" cy="646331"/>
          </a:xfrm>
          <a:prstGeom prst="rect">
            <a:avLst/>
          </a:prstGeom>
          <a:noFill/>
        </p:spPr>
        <p:txBody>
          <a:bodyPr wrap="none" rtlCol="0">
            <a:spAutoFit/>
          </a:bodyPr>
          <a:lstStyle/>
          <a:p>
            <a:r>
              <a:rPr kumimoji="1" lang="ja-JP" altLang="en-US" dirty="0"/>
              <a:t>重力</a:t>
            </a:r>
            <a:endParaRPr kumimoji="1" lang="en-US" altLang="ja-JP" dirty="0"/>
          </a:p>
          <a:p>
            <a:r>
              <a:rPr kumimoji="1" lang="ja-JP" altLang="en-US" dirty="0"/>
              <a:t>外場による振動など</a:t>
            </a:r>
          </a:p>
        </p:txBody>
      </p:sp>
      <p:sp>
        <p:nvSpPr>
          <p:cNvPr id="17" name="テキスト ボックス 16">
            <a:extLst>
              <a:ext uri="{FF2B5EF4-FFF2-40B4-BE49-F238E27FC236}">
                <a16:creationId xmlns:a16="http://schemas.microsoft.com/office/drawing/2014/main" id="{56F63A6E-DA3A-163D-8512-9E2F8E69E7A1}"/>
              </a:ext>
            </a:extLst>
          </p:cNvPr>
          <p:cNvSpPr txBox="1"/>
          <p:nvPr/>
        </p:nvSpPr>
        <p:spPr>
          <a:xfrm>
            <a:off x="7164288" y="4983559"/>
            <a:ext cx="1107996" cy="461665"/>
          </a:xfrm>
          <a:prstGeom prst="rect">
            <a:avLst/>
          </a:prstGeom>
          <a:noFill/>
          <a:ln>
            <a:solidFill>
              <a:schemeClr val="tx1"/>
            </a:solidFill>
          </a:ln>
        </p:spPr>
        <p:txBody>
          <a:bodyPr wrap="none" rtlCol="0">
            <a:spAutoFit/>
          </a:bodyPr>
          <a:lstStyle/>
          <a:p>
            <a:r>
              <a:rPr lang="ja-JP" altLang="en-US" sz="2400" dirty="0"/>
              <a:t>多体力</a:t>
            </a:r>
            <a:endParaRPr kumimoji="1" lang="ja-JP" altLang="en-US" sz="2400" dirty="0"/>
          </a:p>
        </p:txBody>
      </p:sp>
      <p:sp>
        <p:nvSpPr>
          <p:cNvPr id="18" name="テキスト ボックス 17">
            <a:extLst>
              <a:ext uri="{FF2B5EF4-FFF2-40B4-BE49-F238E27FC236}">
                <a16:creationId xmlns:a16="http://schemas.microsoft.com/office/drawing/2014/main" id="{F59E341F-815B-1C98-5236-B24381198F53}"/>
              </a:ext>
            </a:extLst>
          </p:cNvPr>
          <p:cNvSpPr txBox="1"/>
          <p:nvPr/>
        </p:nvSpPr>
        <p:spPr>
          <a:xfrm>
            <a:off x="4932040" y="4983559"/>
            <a:ext cx="1107996" cy="461665"/>
          </a:xfrm>
          <a:prstGeom prst="rect">
            <a:avLst/>
          </a:prstGeom>
          <a:noFill/>
          <a:ln>
            <a:solidFill>
              <a:schemeClr val="tx1"/>
            </a:solidFill>
          </a:ln>
        </p:spPr>
        <p:txBody>
          <a:bodyPr wrap="none" rtlCol="0">
            <a:spAutoFit/>
          </a:bodyPr>
          <a:lstStyle/>
          <a:p>
            <a:r>
              <a:rPr lang="ja-JP" altLang="en-US" sz="2400" dirty="0"/>
              <a:t>二体力</a:t>
            </a:r>
            <a:endParaRPr kumimoji="1" lang="ja-JP" altLang="en-US" sz="2400" dirty="0"/>
          </a:p>
        </p:txBody>
      </p:sp>
      <p:cxnSp>
        <p:nvCxnSpPr>
          <p:cNvPr id="26" name="コネクタ: カギ線 25">
            <a:extLst>
              <a:ext uri="{FF2B5EF4-FFF2-40B4-BE49-F238E27FC236}">
                <a16:creationId xmlns:a16="http://schemas.microsoft.com/office/drawing/2014/main" id="{AB3E3777-3F50-623C-7254-BCF5385EC9FB}"/>
              </a:ext>
            </a:extLst>
          </p:cNvPr>
          <p:cNvCxnSpPr>
            <a:stCxn id="13" idx="2"/>
            <a:endCxn id="14" idx="0"/>
          </p:cNvCxnSpPr>
          <p:nvPr/>
        </p:nvCxnSpPr>
        <p:spPr>
          <a:xfrm rot="5400000">
            <a:off x="2696020" y="2422339"/>
            <a:ext cx="516830" cy="258938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F98E7F3D-81B3-E678-7A11-F07B957291B3}"/>
              </a:ext>
            </a:extLst>
          </p:cNvPr>
          <p:cNvCxnSpPr>
            <a:stCxn id="13" idx="2"/>
            <a:endCxn id="15" idx="0"/>
          </p:cNvCxnSpPr>
          <p:nvPr/>
        </p:nvCxnSpPr>
        <p:spPr>
          <a:xfrm rot="16200000" flipH="1">
            <a:off x="5154164" y="2553581"/>
            <a:ext cx="516830" cy="232690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コネクタ: カギ線 29">
            <a:extLst>
              <a:ext uri="{FF2B5EF4-FFF2-40B4-BE49-F238E27FC236}">
                <a16:creationId xmlns:a16="http://schemas.microsoft.com/office/drawing/2014/main" id="{906F0C91-CA14-1D93-D467-A8BEDE71C8B0}"/>
              </a:ext>
            </a:extLst>
          </p:cNvPr>
          <p:cNvCxnSpPr>
            <a:stCxn id="15" idx="2"/>
            <a:endCxn id="17" idx="0"/>
          </p:cNvCxnSpPr>
          <p:nvPr/>
        </p:nvCxnSpPr>
        <p:spPr>
          <a:xfrm rot="16200000" flipH="1">
            <a:off x="6873935" y="4139207"/>
            <a:ext cx="546447" cy="114225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コネクタ: カギ線 31">
            <a:extLst>
              <a:ext uri="{FF2B5EF4-FFF2-40B4-BE49-F238E27FC236}">
                <a16:creationId xmlns:a16="http://schemas.microsoft.com/office/drawing/2014/main" id="{97FCC0A0-1871-3825-3455-13DE435DC127}"/>
              </a:ext>
            </a:extLst>
          </p:cNvPr>
          <p:cNvCxnSpPr>
            <a:stCxn id="15" idx="2"/>
            <a:endCxn id="18" idx="0"/>
          </p:cNvCxnSpPr>
          <p:nvPr/>
        </p:nvCxnSpPr>
        <p:spPr>
          <a:xfrm rot="5400000">
            <a:off x="5757811" y="4165339"/>
            <a:ext cx="546447" cy="108999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AF90D758-4A5A-06E0-AC7E-E795F4389B76}"/>
              </a:ext>
            </a:extLst>
          </p:cNvPr>
          <p:cNvSpPr txBox="1"/>
          <p:nvPr/>
        </p:nvSpPr>
        <p:spPr>
          <a:xfrm>
            <a:off x="4139952" y="5661248"/>
            <a:ext cx="2492990" cy="646331"/>
          </a:xfrm>
          <a:prstGeom prst="rect">
            <a:avLst/>
          </a:prstGeom>
          <a:noFill/>
        </p:spPr>
        <p:txBody>
          <a:bodyPr wrap="none" rtlCol="0">
            <a:spAutoFit/>
          </a:bodyPr>
          <a:lstStyle/>
          <a:p>
            <a:r>
              <a:rPr kumimoji="1" lang="ja-JP" altLang="en-US"/>
              <a:t>ファンデルワールス力</a:t>
            </a:r>
            <a:endParaRPr kumimoji="1" lang="en-US" altLang="ja-JP"/>
          </a:p>
          <a:p>
            <a:r>
              <a:rPr lang="ja-JP" altLang="en-US"/>
              <a:t>バネなど</a:t>
            </a:r>
            <a:endParaRPr kumimoji="1" lang="ja-JP" altLang="en-US"/>
          </a:p>
        </p:txBody>
      </p:sp>
      <p:sp>
        <p:nvSpPr>
          <p:cNvPr id="34" name="テキスト ボックス 33">
            <a:extLst>
              <a:ext uri="{FF2B5EF4-FFF2-40B4-BE49-F238E27FC236}">
                <a16:creationId xmlns:a16="http://schemas.microsoft.com/office/drawing/2014/main" id="{38F97044-C757-CF17-26E9-3F201EFC7B21}"/>
              </a:ext>
            </a:extLst>
          </p:cNvPr>
          <p:cNvSpPr txBox="1"/>
          <p:nvPr/>
        </p:nvSpPr>
        <p:spPr>
          <a:xfrm>
            <a:off x="7208420" y="5661248"/>
            <a:ext cx="1569660" cy="369332"/>
          </a:xfrm>
          <a:prstGeom prst="rect">
            <a:avLst/>
          </a:prstGeom>
          <a:noFill/>
        </p:spPr>
        <p:txBody>
          <a:bodyPr wrap="none" rtlCol="0">
            <a:spAutoFit/>
          </a:bodyPr>
          <a:lstStyle/>
          <a:p>
            <a:r>
              <a:rPr kumimoji="1" lang="ja-JP" altLang="en-US"/>
              <a:t>曲げ弾性など</a:t>
            </a:r>
          </a:p>
        </p:txBody>
      </p:sp>
    </p:spTree>
    <p:extLst>
      <p:ext uri="{BB962C8B-B14F-4D97-AF65-F5344CB8AC3E}">
        <p14:creationId xmlns:p14="http://schemas.microsoft.com/office/powerpoint/2010/main" val="204555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B049DF4-1D45-0B0C-745B-D03DD84B0F92}"/>
              </a:ext>
            </a:extLst>
          </p:cNvPr>
          <p:cNvSpPr>
            <a:spLocks noGrp="1"/>
          </p:cNvSpPr>
          <p:nvPr>
            <p:ph type="body" sz="quarter" idx="10"/>
          </p:nvPr>
        </p:nvSpPr>
        <p:spPr/>
        <p:txBody>
          <a:bodyPr/>
          <a:lstStyle/>
          <a:p>
            <a:r>
              <a:rPr lang="ja-JP" altLang="en-US"/>
              <a:t>解決案</a:t>
            </a:r>
            <a:r>
              <a:rPr lang="en-US" altLang="ja-JP"/>
              <a:t>2</a:t>
            </a:r>
            <a:r>
              <a:rPr lang="ja-JP" altLang="en-US"/>
              <a:t>：</a:t>
            </a:r>
            <a:r>
              <a:rPr lang="en-US" altLang="ja-JP"/>
              <a:t>VLIW</a:t>
            </a:r>
            <a:endParaRPr kumimoji="1" lang="ja-JP" altLang="en-US"/>
          </a:p>
        </p:txBody>
      </p:sp>
      <p:sp>
        <p:nvSpPr>
          <p:cNvPr id="3" name="正方形/長方形 2">
            <a:extLst>
              <a:ext uri="{FF2B5EF4-FFF2-40B4-BE49-F238E27FC236}">
                <a16:creationId xmlns:a16="http://schemas.microsoft.com/office/drawing/2014/main" id="{4C559A75-51EB-2422-EA5C-6F6BF37A79C6}"/>
              </a:ext>
            </a:extLst>
          </p:cNvPr>
          <p:cNvSpPr/>
          <p:nvPr/>
        </p:nvSpPr>
        <p:spPr>
          <a:xfrm>
            <a:off x="6300192" y="764704"/>
            <a:ext cx="2745239" cy="338554"/>
          </a:xfrm>
          <a:prstGeom prst="rect">
            <a:avLst/>
          </a:prstGeom>
        </p:spPr>
        <p:txBody>
          <a:bodyPr wrap="none">
            <a:spAutoFit/>
          </a:bodyPr>
          <a:lstStyle/>
          <a:p>
            <a:r>
              <a:rPr lang="en-US" altLang="ja-JP" sz="1600" dirty="0"/>
              <a:t>※ </a:t>
            </a:r>
            <a:r>
              <a:rPr lang="en-US" altLang="ja-JP" sz="1600" dirty="0">
                <a:solidFill>
                  <a:srgbClr val="FF0000"/>
                </a:solidFill>
              </a:rPr>
              <a:t>V</a:t>
            </a:r>
            <a:r>
              <a:rPr lang="en-US" altLang="ja-JP" sz="1600" dirty="0"/>
              <a:t>ery </a:t>
            </a:r>
            <a:r>
              <a:rPr lang="en-US" altLang="ja-JP" sz="1600" dirty="0">
                <a:solidFill>
                  <a:srgbClr val="FF0000"/>
                </a:solidFill>
              </a:rPr>
              <a:t>L</a:t>
            </a:r>
            <a:r>
              <a:rPr lang="en-US" altLang="ja-JP" sz="1600" dirty="0"/>
              <a:t>ong </a:t>
            </a:r>
            <a:r>
              <a:rPr lang="en-US" altLang="ja-JP" sz="1600" dirty="0">
                <a:solidFill>
                  <a:srgbClr val="FF0000"/>
                </a:solidFill>
              </a:rPr>
              <a:t>I</a:t>
            </a:r>
            <a:r>
              <a:rPr lang="en-US" altLang="ja-JP" sz="1600" dirty="0"/>
              <a:t>nstruction </a:t>
            </a:r>
            <a:r>
              <a:rPr lang="en-US" altLang="ja-JP" sz="1600" dirty="0">
                <a:solidFill>
                  <a:srgbClr val="FF0000"/>
                </a:solidFill>
              </a:rPr>
              <a:t>W</a:t>
            </a:r>
            <a:r>
              <a:rPr lang="en-US" altLang="ja-JP" sz="1600" dirty="0"/>
              <a:t>ord</a:t>
            </a:r>
            <a:endParaRPr lang="ja-JP" altLang="en-US" sz="1600" dirty="0"/>
          </a:p>
        </p:txBody>
      </p:sp>
      <p:sp>
        <p:nvSpPr>
          <p:cNvPr id="4" name="テキスト ボックス 3">
            <a:extLst>
              <a:ext uri="{FF2B5EF4-FFF2-40B4-BE49-F238E27FC236}">
                <a16:creationId xmlns:a16="http://schemas.microsoft.com/office/drawing/2014/main" id="{A283E8E1-D7F3-1089-B0B7-381593CD82E9}"/>
              </a:ext>
            </a:extLst>
          </p:cNvPr>
          <p:cNvSpPr txBox="1"/>
          <p:nvPr/>
        </p:nvSpPr>
        <p:spPr>
          <a:xfrm>
            <a:off x="2207928" y="1174041"/>
            <a:ext cx="4884352" cy="523220"/>
          </a:xfrm>
          <a:prstGeom prst="rect">
            <a:avLst/>
          </a:prstGeom>
          <a:noFill/>
          <a:ln>
            <a:solidFill>
              <a:schemeClr val="tx1"/>
            </a:solidFill>
          </a:ln>
        </p:spPr>
        <p:txBody>
          <a:bodyPr wrap="square" rtlCol="0">
            <a:spAutoFit/>
          </a:bodyPr>
          <a:lstStyle/>
          <a:p>
            <a:r>
              <a:rPr kumimoji="1" lang="ja-JP" altLang="en-US" sz="2800" dirty="0"/>
              <a:t>ソフトウェアにがんばらせる</a:t>
            </a:r>
          </a:p>
        </p:txBody>
      </p:sp>
      <p:pic>
        <p:nvPicPr>
          <p:cNvPr id="5" name="図 4">
            <a:extLst>
              <a:ext uri="{FF2B5EF4-FFF2-40B4-BE49-F238E27FC236}">
                <a16:creationId xmlns:a16="http://schemas.microsoft.com/office/drawing/2014/main" id="{3BF21FC2-D87D-0631-7226-115463B0A548}"/>
              </a:ext>
            </a:extLst>
          </p:cNvPr>
          <p:cNvPicPr>
            <a:picLocks noChangeAspect="1"/>
          </p:cNvPicPr>
          <p:nvPr/>
        </p:nvPicPr>
        <p:blipFill>
          <a:blip r:embed="rId2"/>
          <a:stretch>
            <a:fillRect/>
          </a:stretch>
        </p:blipFill>
        <p:spPr>
          <a:xfrm>
            <a:off x="393250" y="2868507"/>
            <a:ext cx="1182449" cy="1642291"/>
          </a:xfrm>
          <a:prstGeom prst="rect">
            <a:avLst/>
          </a:prstGeom>
        </p:spPr>
      </p:pic>
      <p:pic>
        <p:nvPicPr>
          <p:cNvPr id="6" name="図 5">
            <a:extLst>
              <a:ext uri="{FF2B5EF4-FFF2-40B4-BE49-F238E27FC236}">
                <a16:creationId xmlns:a16="http://schemas.microsoft.com/office/drawing/2014/main" id="{FF7DC930-6024-B38E-0894-3473E7E1411B}"/>
              </a:ext>
            </a:extLst>
          </p:cNvPr>
          <p:cNvPicPr>
            <a:picLocks noChangeAspect="1"/>
          </p:cNvPicPr>
          <p:nvPr/>
        </p:nvPicPr>
        <p:blipFill>
          <a:blip r:embed="rId3"/>
          <a:stretch>
            <a:fillRect/>
          </a:stretch>
        </p:blipFill>
        <p:spPr>
          <a:xfrm>
            <a:off x="1594916" y="2745104"/>
            <a:ext cx="814262" cy="814262"/>
          </a:xfrm>
          <a:prstGeom prst="rect">
            <a:avLst/>
          </a:prstGeom>
        </p:spPr>
      </p:pic>
      <p:pic>
        <p:nvPicPr>
          <p:cNvPr id="7" name="図 6">
            <a:extLst>
              <a:ext uri="{FF2B5EF4-FFF2-40B4-BE49-F238E27FC236}">
                <a16:creationId xmlns:a16="http://schemas.microsoft.com/office/drawing/2014/main" id="{AA1F35EC-C95B-DED6-8AA4-CE60FDC4EFC0}"/>
              </a:ext>
            </a:extLst>
          </p:cNvPr>
          <p:cNvPicPr>
            <a:picLocks noChangeAspect="1"/>
          </p:cNvPicPr>
          <p:nvPr/>
        </p:nvPicPr>
        <p:blipFill>
          <a:blip r:embed="rId3"/>
          <a:stretch>
            <a:fillRect/>
          </a:stretch>
        </p:blipFill>
        <p:spPr>
          <a:xfrm>
            <a:off x="1593568" y="3909008"/>
            <a:ext cx="814262" cy="814262"/>
          </a:xfrm>
          <a:prstGeom prst="rect">
            <a:avLst/>
          </a:prstGeom>
        </p:spPr>
      </p:pic>
      <p:sp>
        <p:nvSpPr>
          <p:cNvPr id="8" name="テキスト ボックス 7">
            <a:extLst>
              <a:ext uri="{FF2B5EF4-FFF2-40B4-BE49-F238E27FC236}">
                <a16:creationId xmlns:a16="http://schemas.microsoft.com/office/drawing/2014/main" id="{B5363F66-CF73-E623-C5C2-4646862FD2A7}"/>
              </a:ext>
            </a:extLst>
          </p:cNvPr>
          <p:cNvSpPr txBox="1"/>
          <p:nvPr/>
        </p:nvSpPr>
        <p:spPr>
          <a:xfrm>
            <a:off x="251520" y="1772816"/>
            <a:ext cx="3312368" cy="830997"/>
          </a:xfrm>
          <a:prstGeom prst="rect">
            <a:avLst/>
          </a:prstGeom>
          <a:noFill/>
        </p:spPr>
        <p:txBody>
          <a:bodyPr wrap="square" rtlCol="0">
            <a:spAutoFit/>
          </a:bodyPr>
          <a:lstStyle/>
          <a:p>
            <a:r>
              <a:rPr kumimoji="1" lang="ja-JP" altLang="en-US" sz="2400" dirty="0"/>
              <a:t>コンパ</a:t>
            </a:r>
            <a:r>
              <a:rPr lang="ja-JP" altLang="en-US" sz="2400" dirty="0"/>
              <a:t>イ</a:t>
            </a:r>
            <a:r>
              <a:rPr kumimoji="1" lang="ja-JP" altLang="en-US" sz="2400" dirty="0"/>
              <a:t>ラがデータと</a:t>
            </a:r>
            <a:endParaRPr kumimoji="1" lang="en-US" altLang="ja-JP" sz="2400" dirty="0"/>
          </a:p>
          <a:p>
            <a:r>
              <a:rPr lang="ja-JP" altLang="en-US" sz="2400" dirty="0"/>
              <a:t>命令を並べておく</a:t>
            </a:r>
            <a:endParaRPr kumimoji="1" lang="ja-JP" altLang="en-US" sz="2400" dirty="0"/>
          </a:p>
        </p:txBody>
      </p:sp>
      <p:pic>
        <p:nvPicPr>
          <p:cNvPr id="9" name="図 8">
            <a:extLst>
              <a:ext uri="{FF2B5EF4-FFF2-40B4-BE49-F238E27FC236}">
                <a16:creationId xmlns:a16="http://schemas.microsoft.com/office/drawing/2014/main" id="{D3DFBABB-76BA-660B-8F61-D1C665ECAC07}"/>
              </a:ext>
            </a:extLst>
          </p:cNvPr>
          <p:cNvPicPr>
            <a:picLocks noChangeAspect="1"/>
          </p:cNvPicPr>
          <p:nvPr/>
        </p:nvPicPr>
        <p:blipFill>
          <a:blip r:embed="rId4"/>
          <a:stretch>
            <a:fillRect/>
          </a:stretch>
        </p:blipFill>
        <p:spPr>
          <a:xfrm>
            <a:off x="3661664" y="2493199"/>
            <a:ext cx="1118481" cy="1121284"/>
          </a:xfrm>
          <a:prstGeom prst="rect">
            <a:avLst/>
          </a:prstGeom>
        </p:spPr>
      </p:pic>
      <p:pic>
        <p:nvPicPr>
          <p:cNvPr id="10" name="図 9">
            <a:extLst>
              <a:ext uri="{FF2B5EF4-FFF2-40B4-BE49-F238E27FC236}">
                <a16:creationId xmlns:a16="http://schemas.microsoft.com/office/drawing/2014/main" id="{14D6CB55-704F-FD98-9B61-68482351A519}"/>
              </a:ext>
            </a:extLst>
          </p:cNvPr>
          <p:cNvPicPr>
            <a:picLocks noChangeAspect="1"/>
          </p:cNvPicPr>
          <p:nvPr/>
        </p:nvPicPr>
        <p:blipFill>
          <a:blip r:embed="rId4"/>
          <a:stretch>
            <a:fillRect/>
          </a:stretch>
        </p:blipFill>
        <p:spPr>
          <a:xfrm>
            <a:off x="3708867" y="3689471"/>
            <a:ext cx="1118481" cy="1121284"/>
          </a:xfrm>
          <a:prstGeom prst="rect">
            <a:avLst/>
          </a:prstGeom>
        </p:spPr>
      </p:pic>
      <p:sp>
        <p:nvSpPr>
          <p:cNvPr id="11" name="右矢印 10">
            <a:extLst>
              <a:ext uri="{FF2B5EF4-FFF2-40B4-BE49-F238E27FC236}">
                <a16:creationId xmlns:a16="http://schemas.microsoft.com/office/drawing/2014/main" id="{012EAFEF-2A7C-E00B-C8A8-800E4F1CB553}"/>
              </a:ext>
            </a:extLst>
          </p:cNvPr>
          <p:cNvSpPr/>
          <p:nvPr/>
        </p:nvSpPr>
        <p:spPr>
          <a:xfrm>
            <a:off x="2735927" y="3414764"/>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テキスト ボックス 11">
            <a:extLst>
              <a:ext uri="{FF2B5EF4-FFF2-40B4-BE49-F238E27FC236}">
                <a16:creationId xmlns:a16="http://schemas.microsoft.com/office/drawing/2014/main" id="{C3D61639-9057-9989-7183-FE8E91CCD8C5}"/>
              </a:ext>
            </a:extLst>
          </p:cNvPr>
          <p:cNvSpPr txBox="1"/>
          <p:nvPr/>
        </p:nvSpPr>
        <p:spPr>
          <a:xfrm>
            <a:off x="4137480" y="1797137"/>
            <a:ext cx="3602872" cy="830997"/>
          </a:xfrm>
          <a:prstGeom prst="rect">
            <a:avLst/>
          </a:prstGeom>
          <a:noFill/>
        </p:spPr>
        <p:txBody>
          <a:bodyPr wrap="square" rtlCol="0">
            <a:spAutoFit/>
          </a:bodyPr>
          <a:lstStyle/>
          <a:p>
            <a:r>
              <a:rPr kumimoji="1" lang="ja-JP" altLang="en-US" sz="2400" dirty="0"/>
              <a:t>それをノーチェックで</a:t>
            </a:r>
            <a:endParaRPr kumimoji="1" lang="en-US" altLang="ja-JP" sz="2400" dirty="0"/>
          </a:p>
          <a:p>
            <a:r>
              <a:rPr lang="ja-JP" altLang="en-US" sz="2400" dirty="0"/>
              <a:t>演算機に流しこむ</a:t>
            </a:r>
            <a:endParaRPr kumimoji="1" lang="ja-JP" altLang="en-US" sz="2400" dirty="0"/>
          </a:p>
        </p:txBody>
      </p:sp>
      <p:sp>
        <p:nvSpPr>
          <p:cNvPr id="13" name="右矢印 12">
            <a:extLst>
              <a:ext uri="{FF2B5EF4-FFF2-40B4-BE49-F238E27FC236}">
                <a16:creationId xmlns:a16="http://schemas.microsoft.com/office/drawing/2014/main" id="{A0EA40A2-0546-46B5-513C-B5E684D8FF1D}"/>
              </a:ext>
            </a:extLst>
          </p:cNvPr>
          <p:cNvSpPr/>
          <p:nvPr/>
        </p:nvSpPr>
        <p:spPr>
          <a:xfrm>
            <a:off x="5235017" y="3421508"/>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pic>
        <p:nvPicPr>
          <p:cNvPr id="14" name="図 13">
            <a:extLst>
              <a:ext uri="{FF2B5EF4-FFF2-40B4-BE49-F238E27FC236}">
                <a16:creationId xmlns:a16="http://schemas.microsoft.com/office/drawing/2014/main" id="{06F111BB-BDB9-A06B-330E-89D7B387B295}"/>
              </a:ext>
            </a:extLst>
          </p:cNvPr>
          <p:cNvPicPr>
            <a:picLocks noChangeAspect="1"/>
          </p:cNvPicPr>
          <p:nvPr/>
        </p:nvPicPr>
        <p:blipFill>
          <a:blip r:embed="rId5"/>
          <a:stretch>
            <a:fillRect/>
          </a:stretch>
        </p:blipFill>
        <p:spPr>
          <a:xfrm>
            <a:off x="6403991" y="2399171"/>
            <a:ext cx="1107295" cy="1107294"/>
          </a:xfrm>
          <a:prstGeom prst="rect">
            <a:avLst/>
          </a:prstGeom>
        </p:spPr>
      </p:pic>
      <p:pic>
        <p:nvPicPr>
          <p:cNvPr id="15" name="図 14">
            <a:extLst>
              <a:ext uri="{FF2B5EF4-FFF2-40B4-BE49-F238E27FC236}">
                <a16:creationId xmlns:a16="http://schemas.microsoft.com/office/drawing/2014/main" id="{5F146FD1-D9FD-9DD3-D019-CCB694F03811}"/>
              </a:ext>
            </a:extLst>
          </p:cNvPr>
          <p:cNvPicPr>
            <a:picLocks noChangeAspect="1"/>
          </p:cNvPicPr>
          <p:nvPr/>
        </p:nvPicPr>
        <p:blipFill>
          <a:blip r:embed="rId5"/>
          <a:stretch>
            <a:fillRect/>
          </a:stretch>
        </p:blipFill>
        <p:spPr>
          <a:xfrm>
            <a:off x="6441314" y="3639994"/>
            <a:ext cx="1107295" cy="1107294"/>
          </a:xfrm>
          <a:prstGeom prst="rect">
            <a:avLst/>
          </a:prstGeom>
        </p:spPr>
      </p:pic>
      <p:pic>
        <p:nvPicPr>
          <p:cNvPr id="16" name="図 15">
            <a:extLst>
              <a:ext uri="{FF2B5EF4-FFF2-40B4-BE49-F238E27FC236}">
                <a16:creationId xmlns:a16="http://schemas.microsoft.com/office/drawing/2014/main" id="{C8510410-F752-CBFE-4E95-00B14770CEAB}"/>
              </a:ext>
            </a:extLst>
          </p:cNvPr>
          <p:cNvPicPr>
            <a:picLocks noChangeAspect="1"/>
          </p:cNvPicPr>
          <p:nvPr/>
        </p:nvPicPr>
        <p:blipFill>
          <a:blip r:embed="rId6"/>
          <a:stretch>
            <a:fillRect/>
          </a:stretch>
        </p:blipFill>
        <p:spPr>
          <a:xfrm>
            <a:off x="492072" y="5049405"/>
            <a:ext cx="584200" cy="569595"/>
          </a:xfrm>
          <a:prstGeom prst="rect">
            <a:avLst/>
          </a:prstGeom>
        </p:spPr>
      </p:pic>
      <p:pic>
        <p:nvPicPr>
          <p:cNvPr id="17" name="図 16">
            <a:extLst>
              <a:ext uri="{FF2B5EF4-FFF2-40B4-BE49-F238E27FC236}">
                <a16:creationId xmlns:a16="http://schemas.microsoft.com/office/drawing/2014/main" id="{760E25A5-D185-A812-8E01-59DCEC468593}"/>
              </a:ext>
            </a:extLst>
          </p:cNvPr>
          <p:cNvPicPr>
            <a:picLocks noChangeAspect="1"/>
          </p:cNvPicPr>
          <p:nvPr/>
        </p:nvPicPr>
        <p:blipFill>
          <a:blip r:embed="rId7"/>
          <a:stretch>
            <a:fillRect/>
          </a:stretch>
        </p:blipFill>
        <p:spPr>
          <a:xfrm>
            <a:off x="516348" y="5877272"/>
            <a:ext cx="584200" cy="569595"/>
          </a:xfrm>
          <a:prstGeom prst="rect">
            <a:avLst/>
          </a:prstGeom>
        </p:spPr>
      </p:pic>
      <p:sp>
        <p:nvSpPr>
          <p:cNvPr id="18" name="テキスト ボックス 17">
            <a:extLst>
              <a:ext uri="{FF2B5EF4-FFF2-40B4-BE49-F238E27FC236}">
                <a16:creationId xmlns:a16="http://schemas.microsoft.com/office/drawing/2014/main" id="{8D22FF1C-82BD-7478-C253-9902B7EE6725}"/>
              </a:ext>
            </a:extLst>
          </p:cNvPr>
          <p:cNvSpPr txBox="1"/>
          <p:nvPr/>
        </p:nvSpPr>
        <p:spPr>
          <a:xfrm>
            <a:off x="1176517" y="5144087"/>
            <a:ext cx="7067891" cy="461665"/>
          </a:xfrm>
          <a:prstGeom prst="rect">
            <a:avLst/>
          </a:prstGeom>
          <a:noFill/>
        </p:spPr>
        <p:txBody>
          <a:bodyPr wrap="square" rtlCol="0">
            <a:spAutoFit/>
          </a:bodyPr>
          <a:lstStyle/>
          <a:p>
            <a:r>
              <a:rPr lang="ja-JP" altLang="en-US" sz="2400" dirty="0"/>
              <a:t>依存関係チェックが不要→ハードウェアが簡単に</a:t>
            </a:r>
            <a:endParaRPr kumimoji="1" lang="ja-JP" altLang="en-US" sz="2400" dirty="0"/>
          </a:p>
        </p:txBody>
      </p:sp>
      <p:sp>
        <p:nvSpPr>
          <p:cNvPr id="19" name="テキスト ボックス 18">
            <a:extLst>
              <a:ext uri="{FF2B5EF4-FFF2-40B4-BE49-F238E27FC236}">
                <a16:creationId xmlns:a16="http://schemas.microsoft.com/office/drawing/2014/main" id="{EE8DFED1-3CE0-497F-A6BC-FBA48F65231F}"/>
              </a:ext>
            </a:extLst>
          </p:cNvPr>
          <p:cNvSpPr txBox="1"/>
          <p:nvPr/>
        </p:nvSpPr>
        <p:spPr>
          <a:xfrm>
            <a:off x="1248525" y="5805264"/>
            <a:ext cx="4907651" cy="830997"/>
          </a:xfrm>
          <a:prstGeom prst="rect">
            <a:avLst/>
          </a:prstGeom>
          <a:noFill/>
        </p:spPr>
        <p:txBody>
          <a:bodyPr wrap="square" rtlCol="0">
            <a:spAutoFit/>
          </a:bodyPr>
          <a:lstStyle/>
          <a:p>
            <a:r>
              <a:rPr lang="ja-JP" altLang="en-US" sz="2400" b="1" dirty="0">
                <a:solidFill>
                  <a:srgbClr val="FF0000"/>
                </a:solidFill>
              </a:rPr>
              <a:t>神のように賢いコンパイラが必要</a:t>
            </a:r>
            <a:endParaRPr lang="en-US" altLang="ja-JP" sz="2400" b="1" dirty="0">
              <a:solidFill>
                <a:srgbClr val="FF0000"/>
              </a:solidFill>
            </a:endParaRPr>
          </a:p>
          <a:p>
            <a:r>
              <a:rPr kumimoji="1" lang="ja-JP" altLang="en-US" sz="2400" dirty="0"/>
              <a:t>後方互換性を失う</a:t>
            </a:r>
          </a:p>
        </p:txBody>
      </p:sp>
      <p:sp>
        <p:nvSpPr>
          <p:cNvPr id="20" name="テキスト ボックス 19">
            <a:extLst>
              <a:ext uri="{FF2B5EF4-FFF2-40B4-BE49-F238E27FC236}">
                <a16:creationId xmlns:a16="http://schemas.microsoft.com/office/drawing/2014/main" id="{C0B44E61-A6DA-9FBA-BB5D-E28A1C354750}"/>
              </a:ext>
            </a:extLst>
          </p:cNvPr>
          <p:cNvSpPr txBox="1"/>
          <p:nvPr/>
        </p:nvSpPr>
        <p:spPr>
          <a:xfrm>
            <a:off x="6372200" y="5661248"/>
            <a:ext cx="2635658" cy="584775"/>
          </a:xfrm>
          <a:prstGeom prst="rect">
            <a:avLst/>
          </a:prstGeom>
          <a:noFill/>
          <a:ln>
            <a:solidFill>
              <a:schemeClr val="tx1"/>
            </a:solidFill>
          </a:ln>
        </p:spPr>
        <p:txBody>
          <a:bodyPr wrap="none" rtlCol="0">
            <a:spAutoFit/>
          </a:bodyPr>
          <a:lstStyle/>
          <a:p>
            <a:r>
              <a:rPr lang="ja-JP" altLang="en-US" sz="1600" dirty="0"/>
              <a:t>組み込み向けでは人気も</a:t>
            </a:r>
            <a:endParaRPr lang="en-US" altLang="ja-JP" sz="1600" dirty="0"/>
          </a:p>
          <a:p>
            <a:r>
              <a:rPr kumimoji="1" lang="en-US" altLang="ja-JP" sz="1600" dirty="0"/>
              <a:t>HPC</a:t>
            </a:r>
            <a:r>
              <a:rPr kumimoji="1" lang="ja-JP" altLang="en-US" sz="1600" dirty="0"/>
              <a:t>向けとしてはほぼ絶滅</a:t>
            </a:r>
            <a:endParaRPr kumimoji="1" lang="en-US" altLang="ja-JP" sz="1600" dirty="0"/>
          </a:p>
        </p:txBody>
      </p:sp>
    </p:spTree>
    <p:extLst>
      <p:ext uri="{BB962C8B-B14F-4D97-AF65-F5344CB8AC3E}">
        <p14:creationId xmlns:p14="http://schemas.microsoft.com/office/powerpoint/2010/main" val="581077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42518E2-9514-7B9B-A003-13C4F3F4FB48}"/>
              </a:ext>
            </a:extLst>
          </p:cNvPr>
          <p:cNvSpPr>
            <a:spLocks noGrp="1"/>
          </p:cNvSpPr>
          <p:nvPr>
            <p:ph type="body" sz="quarter" idx="10"/>
          </p:nvPr>
        </p:nvSpPr>
        <p:spPr/>
        <p:txBody>
          <a:bodyPr/>
          <a:lstStyle/>
          <a:p>
            <a:r>
              <a:rPr kumimoji="1" lang="ja-JP" altLang="en-US"/>
              <a:t>解決案</a:t>
            </a:r>
            <a:r>
              <a:rPr kumimoji="1" lang="en-US" altLang="ja-JP"/>
              <a:t>3</a:t>
            </a:r>
            <a:r>
              <a:rPr kumimoji="1" lang="ja-JP" altLang="en-US"/>
              <a:t>：</a:t>
            </a:r>
            <a:r>
              <a:rPr kumimoji="1" lang="en-US" altLang="ja-JP"/>
              <a:t>SIMD</a:t>
            </a:r>
            <a:endParaRPr kumimoji="1" lang="ja-JP" altLang="en-US"/>
          </a:p>
        </p:txBody>
      </p:sp>
      <p:pic>
        <p:nvPicPr>
          <p:cNvPr id="3" name="図 2">
            <a:extLst>
              <a:ext uri="{FF2B5EF4-FFF2-40B4-BE49-F238E27FC236}">
                <a16:creationId xmlns:a16="http://schemas.microsoft.com/office/drawing/2014/main" id="{FA87ED4D-A1F2-4B24-E976-940E605FA753}"/>
              </a:ext>
            </a:extLst>
          </p:cNvPr>
          <p:cNvPicPr>
            <a:picLocks noChangeAspect="1"/>
          </p:cNvPicPr>
          <p:nvPr/>
        </p:nvPicPr>
        <p:blipFill>
          <a:blip r:embed="rId2"/>
          <a:stretch>
            <a:fillRect/>
          </a:stretch>
        </p:blipFill>
        <p:spPr>
          <a:xfrm>
            <a:off x="3144096" y="2728115"/>
            <a:ext cx="1604733" cy="1608754"/>
          </a:xfrm>
          <a:prstGeom prst="rect">
            <a:avLst/>
          </a:prstGeom>
        </p:spPr>
      </p:pic>
      <p:pic>
        <p:nvPicPr>
          <p:cNvPr id="4" name="図 3">
            <a:extLst>
              <a:ext uri="{FF2B5EF4-FFF2-40B4-BE49-F238E27FC236}">
                <a16:creationId xmlns:a16="http://schemas.microsoft.com/office/drawing/2014/main" id="{DD7308D6-9216-F769-030F-A6F6A0E7007C}"/>
              </a:ext>
            </a:extLst>
          </p:cNvPr>
          <p:cNvPicPr>
            <a:picLocks noChangeAspect="1"/>
          </p:cNvPicPr>
          <p:nvPr/>
        </p:nvPicPr>
        <p:blipFill>
          <a:blip r:embed="rId3"/>
          <a:stretch>
            <a:fillRect/>
          </a:stretch>
        </p:blipFill>
        <p:spPr>
          <a:xfrm>
            <a:off x="254288" y="2759395"/>
            <a:ext cx="1422133" cy="1422133"/>
          </a:xfrm>
          <a:prstGeom prst="rect">
            <a:avLst/>
          </a:prstGeom>
        </p:spPr>
      </p:pic>
      <p:sp>
        <p:nvSpPr>
          <p:cNvPr id="5" name="テキスト ボックス 4">
            <a:extLst>
              <a:ext uri="{FF2B5EF4-FFF2-40B4-BE49-F238E27FC236}">
                <a16:creationId xmlns:a16="http://schemas.microsoft.com/office/drawing/2014/main" id="{28A8C96A-5F10-B192-59B4-EF3A21B89DB2}"/>
              </a:ext>
            </a:extLst>
          </p:cNvPr>
          <p:cNvSpPr txBox="1"/>
          <p:nvPr/>
        </p:nvSpPr>
        <p:spPr>
          <a:xfrm>
            <a:off x="179512" y="1772816"/>
            <a:ext cx="2954655" cy="830997"/>
          </a:xfrm>
          <a:prstGeom prst="rect">
            <a:avLst/>
          </a:prstGeom>
          <a:noFill/>
        </p:spPr>
        <p:txBody>
          <a:bodyPr wrap="none" rtlCol="0">
            <a:spAutoFit/>
          </a:bodyPr>
          <a:lstStyle/>
          <a:p>
            <a:r>
              <a:rPr kumimoji="1" lang="ja-JP" altLang="en-US" sz="2400" dirty="0"/>
              <a:t>プログラマが</a:t>
            </a:r>
            <a:endParaRPr kumimoji="1" lang="en-US" altLang="ja-JP" sz="2400" dirty="0"/>
          </a:p>
          <a:p>
            <a:r>
              <a:rPr lang="ja-JP" altLang="en-US" sz="2400" dirty="0"/>
              <a:t>データを並べておく</a:t>
            </a:r>
            <a:endParaRPr kumimoji="1" lang="ja-JP" altLang="en-US" sz="2400" dirty="0"/>
          </a:p>
        </p:txBody>
      </p:sp>
      <p:sp>
        <p:nvSpPr>
          <p:cNvPr id="6" name="右矢印 6">
            <a:extLst>
              <a:ext uri="{FF2B5EF4-FFF2-40B4-BE49-F238E27FC236}">
                <a16:creationId xmlns:a16="http://schemas.microsoft.com/office/drawing/2014/main" id="{24F05FB4-875B-B6F4-803A-64207EA044E7}"/>
              </a:ext>
            </a:extLst>
          </p:cNvPr>
          <p:cNvSpPr/>
          <p:nvPr/>
        </p:nvSpPr>
        <p:spPr>
          <a:xfrm>
            <a:off x="1897803" y="3344130"/>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grpSp>
        <p:nvGrpSpPr>
          <p:cNvPr id="7" name="図形グループ 19">
            <a:extLst>
              <a:ext uri="{FF2B5EF4-FFF2-40B4-BE49-F238E27FC236}">
                <a16:creationId xmlns:a16="http://schemas.microsoft.com/office/drawing/2014/main" id="{E4BD8DC4-F435-5964-691F-460976262D51}"/>
              </a:ext>
            </a:extLst>
          </p:cNvPr>
          <p:cNvGrpSpPr/>
          <p:nvPr/>
        </p:nvGrpSpPr>
        <p:grpSpPr>
          <a:xfrm>
            <a:off x="5831484" y="2457000"/>
            <a:ext cx="3133004" cy="2052120"/>
            <a:chOff x="5726765" y="1692440"/>
            <a:chExt cx="3133004" cy="2052120"/>
          </a:xfrm>
        </p:grpSpPr>
        <p:pic>
          <p:nvPicPr>
            <p:cNvPr id="8" name="図 7">
              <a:extLst>
                <a:ext uri="{FF2B5EF4-FFF2-40B4-BE49-F238E27FC236}">
                  <a16:creationId xmlns:a16="http://schemas.microsoft.com/office/drawing/2014/main" id="{9B3F7A80-8317-CFD7-AEDB-5CEE4F1F796E}"/>
                </a:ext>
              </a:extLst>
            </p:cNvPr>
            <p:cNvPicPr>
              <a:picLocks noChangeAspect="1"/>
            </p:cNvPicPr>
            <p:nvPr/>
          </p:nvPicPr>
          <p:blipFill>
            <a:blip r:embed="rId4"/>
            <a:stretch>
              <a:fillRect/>
            </a:stretch>
          </p:blipFill>
          <p:spPr>
            <a:xfrm>
              <a:off x="5737995" y="1694044"/>
              <a:ext cx="1602587" cy="1253223"/>
            </a:xfrm>
            <a:prstGeom prst="rect">
              <a:avLst/>
            </a:prstGeom>
          </p:spPr>
        </p:pic>
        <p:pic>
          <p:nvPicPr>
            <p:cNvPr id="9" name="図 8">
              <a:extLst>
                <a:ext uri="{FF2B5EF4-FFF2-40B4-BE49-F238E27FC236}">
                  <a16:creationId xmlns:a16="http://schemas.microsoft.com/office/drawing/2014/main" id="{818F6FF6-4EB8-309D-82BD-3167772A563C}"/>
                </a:ext>
              </a:extLst>
            </p:cNvPr>
            <p:cNvPicPr>
              <a:picLocks noChangeAspect="1"/>
            </p:cNvPicPr>
            <p:nvPr/>
          </p:nvPicPr>
          <p:blipFill>
            <a:blip r:embed="rId4"/>
            <a:stretch>
              <a:fillRect/>
            </a:stretch>
          </p:blipFill>
          <p:spPr>
            <a:xfrm>
              <a:off x="7257182" y="1692440"/>
              <a:ext cx="1602587" cy="1253223"/>
            </a:xfrm>
            <a:prstGeom prst="rect">
              <a:avLst/>
            </a:prstGeom>
          </p:spPr>
        </p:pic>
        <p:pic>
          <p:nvPicPr>
            <p:cNvPr id="10" name="図 9">
              <a:extLst>
                <a:ext uri="{FF2B5EF4-FFF2-40B4-BE49-F238E27FC236}">
                  <a16:creationId xmlns:a16="http://schemas.microsoft.com/office/drawing/2014/main" id="{EBCE716C-933C-6378-54B6-DA49467E57DA}"/>
                </a:ext>
              </a:extLst>
            </p:cNvPr>
            <p:cNvPicPr>
              <a:picLocks noChangeAspect="1"/>
            </p:cNvPicPr>
            <p:nvPr/>
          </p:nvPicPr>
          <p:blipFill>
            <a:blip r:embed="rId4"/>
            <a:stretch>
              <a:fillRect/>
            </a:stretch>
          </p:blipFill>
          <p:spPr>
            <a:xfrm>
              <a:off x="5726765" y="2491337"/>
              <a:ext cx="1602587" cy="1253223"/>
            </a:xfrm>
            <a:prstGeom prst="rect">
              <a:avLst/>
            </a:prstGeom>
          </p:spPr>
        </p:pic>
        <p:pic>
          <p:nvPicPr>
            <p:cNvPr id="11" name="図 10">
              <a:extLst>
                <a:ext uri="{FF2B5EF4-FFF2-40B4-BE49-F238E27FC236}">
                  <a16:creationId xmlns:a16="http://schemas.microsoft.com/office/drawing/2014/main" id="{C475A3C4-FCCC-2ADC-B1B2-31168461E0F1}"/>
                </a:ext>
              </a:extLst>
            </p:cNvPr>
            <p:cNvPicPr>
              <a:picLocks noChangeAspect="1"/>
            </p:cNvPicPr>
            <p:nvPr/>
          </p:nvPicPr>
          <p:blipFill>
            <a:blip r:embed="rId4"/>
            <a:stretch>
              <a:fillRect/>
            </a:stretch>
          </p:blipFill>
          <p:spPr>
            <a:xfrm>
              <a:off x="7245952" y="2489733"/>
              <a:ext cx="1602587" cy="1253223"/>
            </a:xfrm>
            <a:prstGeom prst="rect">
              <a:avLst/>
            </a:prstGeom>
          </p:spPr>
        </p:pic>
      </p:grpSp>
      <p:sp>
        <p:nvSpPr>
          <p:cNvPr id="12" name="右矢印 12">
            <a:extLst>
              <a:ext uri="{FF2B5EF4-FFF2-40B4-BE49-F238E27FC236}">
                <a16:creationId xmlns:a16="http://schemas.microsoft.com/office/drawing/2014/main" id="{639FD32F-893B-660C-58B9-063238B76A4B}"/>
              </a:ext>
            </a:extLst>
          </p:cNvPr>
          <p:cNvSpPr/>
          <p:nvPr/>
        </p:nvSpPr>
        <p:spPr>
          <a:xfrm>
            <a:off x="5004048" y="3284984"/>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3" name="テキスト ボックス 12">
            <a:extLst>
              <a:ext uri="{FF2B5EF4-FFF2-40B4-BE49-F238E27FC236}">
                <a16:creationId xmlns:a16="http://schemas.microsoft.com/office/drawing/2014/main" id="{6B383C5A-6273-AF5D-BC8A-3DE35B96E351}"/>
              </a:ext>
            </a:extLst>
          </p:cNvPr>
          <p:cNvSpPr txBox="1"/>
          <p:nvPr/>
        </p:nvSpPr>
        <p:spPr>
          <a:xfrm>
            <a:off x="2089752" y="943712"/>
            <a:ext cx="4498472" cy="523220"/>
          </a:xfrm>
          <a:prstGeom prst="rect">
            <a:avLst/>
          </a:prstGeom>
          <a:noFill/>
          <a:ln>
            <a:solidFill>
              <a:schemeClr val="tx1"/>
            </a:solidFill>
          </a:ln>
        </p:spPr>
        <p:txBody>
          <a:bodyPr wrap="square" rtlCol="0">
            <a:spAutoFit/>
          </a:bodyPr>
          <a:lstStyle/>
          <a:p>
            <a:r>
              <a:rPr kumimoji="1" lang="ja-JP" altLang="en-US" sz="2800" dirty="0"/>
              <a:t>プログラマにがんばらせる</a:t>
            </a:r>
          </a:p>
        </p:txBody>
      </p:sp>
      <p:sp>
        <p:nvSpPr>
          <p:cNvPr id="14" name="テキスト ボックス 13">
            <a:extLst>
              <a:ext uri="{FF2B5EF4-FFF2-40B4-BE49-F238E27FC236}">
                <a16:creationId xmlns:a16="http://schemas.microsoft.com/office/drawing/2014/main" id="{FE18D76B-B4FD-2541-0804-1CDE594E1F15}"/>
              </a:ext>
            </a:extLst>
          </p:cNvPr>
          <p:cNvSpPr txBox="1"/>
          <p:nvPr/>
        </p:nvSpPr>
        <p:spPr>
          <a:xfrm>
            <a:off x="6228184" y="4365104"/>
            <a:ext cx="2749471" cy="400110"/>
          </a:xfrm>
          <a:prstGeom prst="rect">
            <a:avLst/>
          </a:prstGeom>
          <a:noFill/>
        </p:spPr>
        <p:txBody>
          <a:bodyPr wrap="none" rtlCol="0">
            <a:spAutoFit/>
          </a:bodyPr>
          <a:lstStyle/>
          <a:p>
            <a:r>
              <a:rPr lang="ja-JP" altLang="en-US" sz="2000" dirty="0"/>
              <a:t>一度に</a:t>
            </a:r>
            <a:r>
              <a:rPr kumimoji="1" lang="en-US" altLang="ja-JP" sz="2000" dirty="0"/>
              <a:t>2〜8</a:t>
            </a:r>
            <a:r>
              <a:rPr kumimoji="1" lang="ja-JP" altLang="en-US" sz="2000" dirty="0"/>
              <a:t>演算を行う</a:t>
            </a:r>
          </a:p>
        </p:txBody>
      </p:sp>
      <p:pic>
        <p:nvPicPr>
          <p:cNvPr id="15" name="図 14">
            <a:extLst>
              <a:ext uri="{FF2B5EF4-FFF2-40B4-BE49-F238E27FC236}">
                <a16:creationId xmlns:a16="http://schemas.microsoft.com/office/drawing/2014/main" id="{E1DC98FA-6C46-B02F-AD47-8481AC7CEBFB}"/>
              </a:ext>
            </a:extLst>
          </p:cNvPr>
          <p:cNvPicPr>
            <a:picLocks noChangeAspect="1"/>
          </p:cNvPicPr>
          <p:nvPr/>
        </p:nvPicPr>
        <p:blipFill>
          <a:blip r:embed="rId5"/>
          <a:stretch>
            <a:fillRect/>
          </a:stretch>
        </p:blipFill>
        <p:spPr>
          <a:xfrm>
            <a:off x="293540" y="4768769"/>
            <a:ext cx="584200" cy="569595"/>
          </a:xfrm>
          <a:prstGeom prst="rect">
            <a:avLst/>
          </a:prstGeom>
        </p:spPr>
      </p:pic>
      <p:pic>
        <p:nvPicPr>
          <p:cNvPr id="16" name="図 15">
            <a:extLst>
              <a:ext uri="{FF2B5EF4-FFF2-40B4-BE49-F238E27FC236}">
                <a16:creationId xmlns:a16="http://schemas.microsoft.com/office/drawing/2014/main" id="{E4FE5BCF-4DBD-0DA3-A9A7-4982B9CD4478}"/>
              </a:ext>
            </a:extLst>
          </p:cNvPr>
          <p:cNvPicPr>
            <a:picLocks noChangeAspect="1"/>
          </p:cNvPicPr>
          <p:nvPr/>
        </p:nvPicPr>
        <p:blipFill>
          <a:blip r:embed="rId6"/>
          <a:stretch>
            <a:fillRect/>
          </a:stretch>
        </p:blipFill>
        <p:spPr>
          <a:xfrm>
            <a:off x="323528" y="5805264"/>
            <a:ext cx="584200" cy="569595"/>
          </a:xfrm>
          <a:prstGeom prst="rect">
            <a:avLst/>
          </a:prstGeom>
        </p:spPr>
      </p:pic>
      <p:sp>
        <p:nvSpPr>
          <p:cNvPr id="17" name="テキスト ボックス 16">
            <a:extLst>
              <a:ext uri="{FF2B5EF4-FFF2-40B4-BE49-F238E27FC236}">
                <a16:creationId xmlns:a16="http://schemas.microsoft.com/office/drawing/2014/main" id="{05AE8A57-2206-11BE-CE2C-74EE337C57C1}"/>
              </a:ext>
            </a:extLst>
          </p:cNvPr>
          <p:cNvSpPr txBox="1"/>
          <p:nvPr/>
        </p:nvSpPr>
        <p:spPr>
          <a:xfrm>
            <a:off x="1015199" y="4678629"/>
            <a:ext cx="2954655" cy="830997"/>
          </a:xfrm>
          <a:prstGeom prst="rect">
            <a:avLst/>
          </a:prstGeom>
          <a:noFill/>
        </p:spPr>
        <p:txBody>
          <a:bodyPr wrap="none" rtlCol="0">
            <a:spAutoFit/>
          </a:bodyPr>
          <a:lstStyle/>
          <a:p>
            <a:r>
              <a:rPr lang="ja-JP" altLang="en-US" sz="2400" dirty="0"/>
              <a:t>ハードウェアは簡単</a:t>
            </a:r>
            <a:endParaRPr lang="en-US" altLang="ja-JP" sz="2400" dirty="0"/>
          </a:p>
          <a:p>
            <a:r>
              <a:rPr kumimoji="1" lang="ja-JP" altLang="en-US" sz="2400" dirty="0"/>
              <a:t>後方互換性も保てる</a:t>
            </a:r>
          </a:p>
        </p:txBody>
      </p:sp>
      <p:sp>
        <p:nvSpPr>
          <p:cNvPr id="18" name="テキスト ボックス 17">
            <a:extLst>
              <a:ext uri="{FF2B5EF4-FFF2-40B4-BE49-F238E27FC236}">
                <a16:creationId xmlns:a16="http://schemas.microsoft.com/office/drawing/2014/main" id="{BE16024A-D8DB-CDC1-C83B-178FE72AF8D3}"/>
              </a:ext>
            </a:extLst>
          </p:cNvPr>
          <p:cNvSpPr txBox="1"/>
          <p:nvPr/>
        </p:nvSpPr>
        <p:spPr>
          <a:xfrm>
            <a:off x="1043608" y="5661248"/>
            <a:ext cx="6641452" cy="830997"/>
          </a:xfrm>
          <a:prstGeom prst="rect">
            <a:avLst/>
          </a:prstGeom>
          <a:noFill/>
        </p:spPr>
        <p:txBody>
          <a:bodyPr wrap="square" rtlCol="0">
            <a:spAutoFit/>
          </a:bodyPr>
          <a:lstStyle/>
          <a:p>
            <a:r>
              <a:rPr lang="ja-JP" altLang="en-US" sz="2400" dirty="0"/>
              <a:t>コンパイラによる自動</a:t>
            </a:r>
            <a:r>
              <a:rPr lang="en-US" altLang="ja-JP" sz="2400" dirty="0"/>
              <a:t>SIMD</a:t>
            </a:r>
            <a:r>
              <a:rPr lang="ja-JP" altLang="en-US" sz="2400" dirty="0"/>
              <a:t>化には限界がある</a:t>
            </a:r>
            <a:endParaRPr lang="en-US" altLang="ja-JP" sz="2400" dirty="0"/>
          </a:p>
          <a:p>
            <a:r>
              <a:rPr lang="ja-JP" altLang="en-US" sz="2400" b="1" dirty="0">
                <a:solidFill>
                  <a:srgbClr val="FF0000"/>
                </a:solidFill>
              </a:rPr>
              <a:t>プログラムが大変</a:t>
            </a:r>
          </a:p>
        </p:txBody>
      </p:sp>
      <p:sp>
        <p:nvSpPr>
          <p:cNvPr id="19" name="テキスト ボックス 18">
            <a:extLst>
              <a:ext uri="{FF2B5EF4-FFF2-40B4-BE49-F238E27FC236}">
                <a16:creationId xmlns:a16="http://schemas.microsoft.com/office/drawing/2014/main" id="{54B9C169-D050-A27F-98F0-87809FB19D90}"/>
              </a:ext>
            </a:extLst>
          </p:cNvPr>
          <p:cNvSpPr txBox="1"/>
          <p:nvPr/>
        </p:nvSpPr>
        <p:spPr>
          <a:xfrm>
            <a:off x="4067944" y="1772816"/>
            <a:ext cx="3602872" cy="830997"/>
          </a:xfrm>
          <a:prstGeom prst="rect">
            <a:avLst/>
          </a:prstGeom>
          <a:noFill/>
        </p:spPr>
        <p:txBody>
          <a:bodyPr wrap="square" rtlCol="0">
            <a:spAutoFit/>
          </a:bodyPr>
          <a:lstStyle/>
          <a:p>
            <a:r>
              <a:rPr kumimoji="1" lang="ja-JP" altLang="en-US" sz="2400" dirty="0"/>
              <a:t>それをノーチェックで</a:t>
            </a:r>
            <a:endParaRPr kumimoji="1" lang="en-US" altLang="ja-JP" sz="2400" dirty="0"/>
          </a:p>
          <a:p>
            <a:r>
              <a:rPr lang="ja-JP" altLang="en-US" sz="2400" dirty="0"/>
              <a:t>演算機に流しこむ</a:t>
            </a:r>
            <a:endParaRPr kumimoji="1" lang="ja-JP" altLang="en-US" sz="2400" dirty="0"/>
          </a:p>
        </p:txBody>
      </p:sp>
    </p:spTree>
    <p:extLst>
      <p:ext uri="{BB962C8B-B14F-4D97-AF65-F5344CB8AC3E}">
        <p14:creationId xmlns:p14="http://schemas.microsoft.com/office/powerpoint/2010/main" val="2562669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0EED8AF-E99A-41A8-1263-021B5C397A19}"/>
              </a:ext>
            </a:extLst>
          </p:cNvPr>
          <p:cNvSpPr>
            <a:spLocks noGrp="1"/>
          </p:cNvSpPr>
          <p:nvPr>
            <p:ph type="body" sz="quarter" idx="10"/>
          </p:nvPr>
        </p:nvSpPr>
        <p:spPr/>
        <p:txBody>
          <a:bodyPr/>
          <a:lstStyle/>
          <a:p>
            <a:r>
              <a:rPr lang="ja-JP" altLang="en-US"/>
              <a:t>「なぜ</a:t>
            </a:r>
            <a:r>
              <a:rPr lang="en-US" altLang="ja-JP"/>
              <a:t>SIMD</a:t>
            </a:r>
            <a:r>
              <a:rPr lang="ja-JP" altLang="en-US"/>
              <a:t>が必要か」のまとめ</a:t>
            </a:r>
            <a:endParaRPr kumimoji="1" lang="ja-JP" altLang="en-US"/>
          </a:p>
        </p:txBody>
      </p:sp>
      <p:sp>
        <p:nvSpPr>
          <p:cNvPr id="3" name="テキスト ボックス 2">
            <a:extLst>
              <a:ext uri="{FF2B5EF4-FFF2-40B4-BE49-F238E27FC236}">
                <a16:creationId xmlns:a16="http://schemas.microsoft.com/office/drawing/2014/main" id="{52C03CAD-B0A3-A449-33CE-2BE0DA553FA2}"/>
              </a:ext>
            </a:extLst>
          </p:cNvPr>
          <p:cNvSpPr txBox="1"/>
          <p:nvPr/>
        </p:nvSpPr>
        <p:spPr>
          <a:xfrm>
            <a:off x="323528" y="1412776"/>
            <a:ext cx="8472191" cy="830997"/>
          </a:xfrm>
          <a:prstGeom prst="rect">
            <a:avLst/>
          </a:prstGeom>
          <a:noFill/>
        </p:spPr>
        <p:txBody>
          <a:bodyPr wrap="none" rtlCol="0">
            <a:spAutoFit/>
          </a:bodyPr>
          <a:lstStyle/>
          <a:p>
            <a:r>
              <a:rPr lang="ja-JP" altLang="en-US" sz="2400" dirty="0"/>
              <a:t>パイプライン処理により、</a:t>
            </a:r>
            <a:r>
              <a:rPr lang="en-US" altLang="ja-JP" sz="2400" dirty="0"/>
              <a:t>1</a:t>
            </a:r>
            <a:r>
              <a:rPr lang="ja-JP" altLang="en-US" sz="2400" dirty="0"/>
              <a:t>サイクルに</a:t>
            </a:r>
            <a:r>
              <a:rPr lang="en-US" altLang="ja-JP" sz="2400" dirty="0"/>
              <a:t>1</a:t>
            </a:r>
            <a:r>
              <a:rPr lang="ja-JP" altLang="en-US" sz="2400" dirty="0"/>
              <a:t>命令実行できる</a:t>
            </a:r>
            <a:endParaRPr lang="en-US" altLang="ja-JP" sz="2400" dirty="0"/>
          </a:p>
          <a:p>
            <a:r>
              <a:rPr lang="en-US" altLang="ja-JP" sz="2400" dirty="0"/>
              <a:t>CPU</a:t>
            </a:r>
            <a:r>
              <a:rPr lang="ja-JP" altLang="en-US" sz="2400" dirty="0"/>
              <a:t>の動作周波数は限界に達しており、これ以上あがらない</a:t>
            </a:r>
            <a:endParaRPr lang="en-US" altLang="ja-JP" sz="2400" dirty="0"/>
          </a:p>
        </p:txBody>
      </p:sp>
      <p:sp>
        <p:nvSpPr>
          <p:cNvPr id="4" name="下矢印 4">
            <a:extLst>
              <a:ext uri="{FF2B5EF4-FFF2-40B4-BE49-F238E27FC236}">
                <a16:creationId xmlns:a16="http://schemas.microsoft.com/office/drawing/2014/main" id="{3B15640A-19E7-1144-33BE-4E6BB1DE5AB6}"/>
              </a:ext>
            </a:extLst>
          </p:cNvPr>
          <p:cNvSpPr/>
          <p:nvPr/>
        </p:nvSpPr>
        <p:spPr>
          <a:xfrm>
            <a:off x="4271591" y="2420888"/>
            <a:ext cx="576064"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7FB11CCA-21C2-E348-37A5-36683ED600D9}"/>
              </a:ext>
            </a:extLst>
          </p:cNvPr>
          <p:cNvSpPr txBox="1"/>
          <p:nvPr/>
        </p:nvSpPr>
        <p:spPr>
          <a:xfrm>
            <a:off x="1466469" y="3140968"/>
            <a:ext cx="6186309" cy="461665"/>
          </a:xfrm>
          <a:prstGeom prst="rect">
            <a:avLst/>
          </a:prstGeom>
          <a:noFill/>
        </p:spPr>
        <p:txBody>
          <a:bodyPr wrap="none" rtlCol="0">
            <a:spAutoFit/>
          </a:bodyPr>
          <a:lstStyle/>
          <a:p>
            <a:r>
              <a:rPr lang="en-US" altLang="ja-JP" sz="2400" dirty="0"/>
              <a:t>1</a:t>
            </a:r>
            <a:r>
              <a:rPr lang="ja-JP" altLang="en-US" sz="2400" dirty="0"/>
              <a:t>サイクルに複数の命令を実行するしかない</a:t>
            </a:r>
            <a:endParaRPr lang="en-US" altLang="ja-JP" sz="2400" dirty="0"/>
          </a:p>
        </p:txBody>
      </p:sp>
      <p:sp>
        <p:nvSpPr>
          <p:cNvPr id="6" name="下矢印 6">
            <a:extLst>
              <a:ext uri="{FF2B5EF4-FFF2-40B4-BE49-F238E27FC236}">
                <a16:creationId xmlns:a16="http://schemas.microsoft.com/office/drawing/2014/main" id="{648F4093-4CF5-D2A4-8BC3-589958F6FBE6}"/>
              </a:ext>
            </a:extLst>
          </p:cNvPr>
          <p:cNvSpPr/>
          <p:nvPr/>
        </p:nvSpPr>
        <p:spPr>
          <a:xfrm>
            <a:off x="4271591" y="3789040"/>
            <a:ext cx="576064"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D5F6FF9-BB89-AF8C-780E-7AB0BB552A9D}"/>
              </a:ext>
            </a:extLst>
          </p:cNvPr>
          <p:cNvSpPr txBox="1"/>
          <p:nvPr/>
        </p:nvSpPr>
        <p:spPr>
          <a:xfrm>
            <a:off x="1543413" y="4509120"/>
            <a:ext cx="6032421" cy="461665"/>
          </a:xfrm>
          <a:prstGeom prst="rect">
            <a:avLst/>
          </a:prstGeom>
          <a:noFill/>
        </p:spPr>
        <p:txBody>
          <a:bodyPr wrap="none" rtlCol="0">
            <a:spAutoFit/>
          </a:bodyPr>
          <a:lstStyle/>
          <a:p>
            <a:r>
              <a:rPr lang="ja-JP" altLang="en-US" sz="2400" dirty="0"/>
              <a:t>ハードやソフトにがんばらせる方法も限界</a:t>
            </a:r>
            <a:endParaRPr lang="en-US" altLang="ja-JP" sz="2400" dirty="0"/>
          </a:p>
        </p:txBody>
      </p:sp>
      <p:sp>
        <p:nvSpPr>
          <p:cNvPr id="8" name="下矢印 8">
            <a:extLst>
              <a:ext uri="{FF2B5EF4-FFF2-40B4-BE49-F238E27FC236}">
                <a16:creationId xmlns:a16="http://schemas.microsoft.com/office/drawing/2014/main" id="{0F89801B-50CE-697F-FE81-93E7848410BD}"/>
              </a:ext>
            </a:extLst>
          </p:cNvPr>
          <p:cNvSpPr/>
          <p:nvPr/>
        </p:nvSpPr>
        <p:spPr>
          <a:xfrm>
            <a:off x="4271591" y="5157192"/>
            <a:ext cx="576064"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73C7A96-0ED6-4B19-3286-0C863A7C4846}"/>
              </a:ext>
            </a:extLst>
          </p:cNvPr>
          <p:cNvSpPr txBox="1"/>
          <p:nvPr/>
        </p:nvSpPr>
        <p:spPr>
          <a:xfrm>
            <a:off x="1863212" y="5805264"/>
            <a:ext cx="5392823" cy="461665"/>
          </a:xfrm>
          <a:prstGeom prst="rect">
            <a:avLst/>
          </a:prstGeom>
          <a:noFill/>
        </p:spPr>
        <p:txBody>
          <a:bodyPr wrap="none" rtlCol="0">
            <a:spAutoFit/>
          </a:bodyPr>
          <a:lstStyle/>
          <a:p>
            <a:r>
              <a:rPr lang="ja-JP" altLang="en-US" sz="2400" dirty="0"/>
              <a:t>人間ががんばるしかない </a:t>
            </a:r>
            <a:r>
              <a:rPr lang="en-US" altLang="ja-JP" sz="2400" dirty="0"/>
              <a:t> </a:t>
            </a:r>
            <a:r>
              <a:rPr lang="ja-JP" altLang="en-US" sz="2400" dirty="0"/>
              <a:t>←イマココ</a:t>
            </a:r>
            <a:endParaRPr lang="en-US" altLang="ja-JP" sz="2400" dirty="0"/>
          </a:p>
        </p:txBody>
      </p:sp>
    </p:spTree>
    <p:extLst>
      <p:ext uri="{BB962C8B-B14F-4D97-AF65-F5344CB8AC3E}">
        <p14:creationId xmlns:p14="http://schemas.microsoft.com/office/powerpoint/2010/main" val="1647891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A54999-2443-630C-D8F0-86E68C4756BB}"/>
              </a:ext>
            </a:extLst>
          </p:cNvPr>
          <p:cNvSpPr>
            <a:spLocks noGrp="1"/>
          </p:cNvSpPr>
          <p:nvPr>
            <p:ph type="body" sz="quarter" idx="10"/>
          </p:nvPr>
        </p:nvSpPr>
        <p:spPr/>
        <p:txBody>
          <a:bodyPr/>
          <a:lstStyle/>
          <a:p>
            <a:r>
              <a:rPr kumimoji="1" lang="en-US" altLang="ja-JP"/>
              <a:t>SIMD</a:t>
            </a:r>
            <a:r>
              <a:rPr kumimoji="1" lang="ja-JP" altLang="en-US"/>
              <a:t>の仕組み</a:t>
            </a:r>
          </a:p>
        </p:txBody>
      </p:sp>
      <p:pic>
        <p:nvPicPr>
          <p:cNvPr id="3" name="Picture 2" descr="ä¼ç¤¾ã®å»ºç©ã®ã¢ã¤ã³ã³ï¼å·¥å ´ï¼">
            <a:extLst>
              <a:ext uri="{FF2B5EF4-FFF2-40B4-BE49-F238E27FC236}">
                <a16:creationId xmlns:a16="http://schemas.microsoft.com/office/drawing/2014/main" id="{AEC3A37B-F6AA-9853-70F2-98D46A43DE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2492896"/>
            <a:ext cx="1285305" cy="1195334"/>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6B3DB503-1497-7A9B-862E-DC050B4D02CF}"/>
              </a:ext>
            </a:extLst>
          </p:cNvPr>
          <p:cNvPicPr>
            <a:picLocks noChangeAspect="1"/>
          </p:cNvPicPr>
          <p:nvPr/>
        </p:nvPicPr>
        <p:blipFill>
          <a:blip r:embed="rId3"/>
          <a:stretch>
            <a:fillRect/>
          </a:stretch>
        </p:blipFill>
        <p:spPr>
          <a:xfrm>
            <a:off x="1115616" y="2636912"/>
            <a:ext cx="1152128" cy="1152128"/>
          </a:xfrm>
          <a:prstGeom prst="rect">
            <a:avLst/>
          </a:prstGeom>
        </p:spPr>
      </p:pic>
      <p:sp>
        <p:nvSpPr>
          <p:cNvPr id="5" name="右矢印 8">
            <a:extLst>
              <a:ext uri="{FF2B5EF4-FFF2-40B4-BE49-F238E27FC236}">
                <a16:creationId xmlns:a16="http://schemas.microsoft.com/office/drawing/2014/main" id="{20819783-C96C-C279-B19E-15005E41815A}"/>
              </a:ext>
            </a:extLst>
          </p:cNvPr>
          <p:cNvSpPr/>
          <p:nvPr/>
        </p:nvSpPr>
        <p:spPr>
          <a:xfrm>
            <a:off x="2843808" y="2968150"/>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pic>
        <p:nvPicPr>
          <p:cNvPr id="6" name="図 5">
            <a:extLst>
              <a:ext uri="{FF2B5EF4-FFF2-40B4-BE49-F238E27FC236}">
                <a16:creationId xmlns:a16="http://schemas.microsoft.com/office/drawing/2014/main" id="{F9D66DBC-5CFE-2AAD-E16A-693385646C8F}"/>
              </a:ext>
            </a:extLst>
          </p:cNvPr>
          <p:cNvPicPr>
            <a:picLocks noChangeAspect="1"/>
          </p:cNvPicPr>
          <p:nvPr/>
        </p:nvPicPr>
        <p:blipFill>
          <a:blip r:embed="rId3"/>
          <a:stretch>
            <a:fillRect/>
          </a:stretch>
        </p:blipFill>
        <p:spPr>
          <a:xfrm>
            <a:off x="6228184" y="2564904"/>
            <a:ext cx="1152128" cy="1152128"/>
          </a:xfrm>
          <a:prstGeom prst="rect">
            <a:avLst/>
          </a:prstGeom>
        </p:spPr>
      </p:pic>
      <p:sp>
        <p:nvSpPr>
          <p:cNvPr id="7" name="右矢印 10">
            <a:extLst>
              <a:ext uri="{FF2B5EF4-FFF2-40B4-BE49-F238E27FC236}">
                <a16:creationId xmlns:a16="http://schemas.microsoft.com/office/drawing/2014/main" id="{E1C6BF52-4292-CF53-ABDF-6097AD75B647}"/>
              </a:ext>
            </a:extLst>
          </p:cNvPr>
          <p:cNvSpPr/>
          <p:nvPr/>
        </p:nvSpPr>
        <p:spPr>
          <a:xfrm>
            <a:off x="5220072" y="2968150"/>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8" name="テキスト ボックス 7">
            <a:extLst>
              <a:ext uri="{FF2B5EF4-FFF2-40B4-BE49-F238E27FC236}">
                <a16:creationId xmlns:a16="http://schemas.microsoft.com/office/drawing/2014/main" id="{E906B767-F18C-B19E-9FBD-37397AA3AD59}"/>
              </a:ext>
            </a:extLst>
          </p:cNvPr>
          <p:cNvSpPr txBox="1"/>
          <p:nvPr/>
        </p:nvSpPr>
        <p:spPr>
          <a:xfrm>
            <a:off x="539552" y="1124744"/>
            <a:ext cx="7981672" cy="1077218"/>
          </a:xfrm>
          <a:prstGeom prst="rect">
            <a:avLst/>
          </a:prstGeom>
          <a:noFill/>
        </p:spPr>
        <p:txBody>
          <a:bodyPr wrap="none" rtlCol="0">
            <a:spAutoFit/>
          </a:bodyPr>
          <a:lstStyle/>
          <a:p>
            <a:r>
              <a:rPr kumimoji="1" lang="en-US" altLang="ja-JP" sz="3200" dirty="0"/>
              <a:t>1</a:t>
            </a:r>
            <a:r>
              <a:rPr kumimoji="1" lang="ja-JP" altLang="en-US" sz="3200" dirty="0"/>
              <a:t>時間に</a:t>
            </a:r>
            <a:r>
              <a:rPr kumimoji="1" lang="en-US" altLang="ja-JP" sz="3200" dirty="0"/>
              <a:t>1</a:t>
            </a:r>
            <a:r>
              <a:rPr kumimoji="1" lang="ja-JP" altLang="en-US" sz="3200" dirty="0"/>
              <a:t>個</a:t>
            </a:r>
            <a:r>
              <a:rPr lang="ja-JP" altLang="en-US" sz="3200" dirty="0"/>
              <a:t>製品</a:t>
            </a:r>
            <a:r>
              <a:rPr kumimoji="1" lang="ja-JP" altLang="en-US" sz="3200" dirty="0"/>
              <a:t>ができる</a:t>
            </a:r>
            <a:r>
              <a:rPr lang="ja-JP" altLang="en-US" sz="3200" dirty="0"/>
              <a:t>製造ラインがある</a:t>
            </a:r>
            <a:endParaRPr lang="en-US" altLang="ja-JP" sz="3200" dirty="0"/>
          </a:p>
          <a:p>
            <a:r>
              <a:rPr lang="ja-JP" altLang="en-US" sz="3200" dirty="0"/>
              <a:t>ただし、コンベアの速度はもう上がらない</a:t>
            </a:r>
            <a:endParaRPr kumimoji="1" lang="ja-JP" altLang="en-US" sz="3200" dirty="0"/>
          </a:p>
        </p:txBody>
      </p:sp>
      <p:sp>
        <p:nvSpPr>
          <p:cNvPr id="9" name="テキスト ボックス 8">
            <a:extLst>
              <a:ext uri="{FF2B5EF4-FFF2-40B4-BE49-F238E27FC236}">
                <a16:creationId xmlns:a16="http://schemas.microsoft.com/office/drawing/2014/main" id="{5A229BF1-CD0E-7D56-EF13-2B9FFD69731D}"/>
              </a:ext>
            </a:extLst>
          </p:cNvPr>
          <p:cNvSpPr txBox="1"/>
          <p:nvPr/>
        </p:nvSpPr>
        <p:spPr>
          <a:xfrm>
            <a:off x="179512" y="3933056"/>
            <a:ext cx="8802410" cy="584775"/>
          </a:xfrm>
          <a:prstGeom prst="rect">
            <a:avLst/>
          </a:prstGeom>
          <a:noFill/>
        </p:spPr>
        <p:txBody>
          <a:bodyPr wrap="none" rtlCol="0">
            <a:spAutoFit/>
          </a:bodyPr>
          <a:lstStyle/>
          <a:p>
            <a:r>
              <a:rPr lang="ja-JP" altLang="en-US" sz="3200" dirty="0"/>
              <a:t>じゃあ製造ラインの</a:t>
            </a:r>
            <a:r>
              <a:rPr lang="ja-JP" altLang="en-US" sz="3200" dirty="0">
                <a:solidFill>
                  <a:srgbClr val="FF0000"/>
                </a:solidFill>
              </a:rPr>
              <a:t>幅</a:t>
            </a:r>
            <a:r>
              <a:rPr lang="ja-JP" altLang="en-US" sz="3200" dirty="0"/>
              <a:t>を倍にすれば良いじゃん</a:t>
            </a:r>
            <a:endParaRPr kumimoji="1" lang="ja-JP" altLang="en-US" sz="3200" dirty="0"/>
          </a:p>
        </p:txBody>
      </p:sp>
      <p:pic>
        <p:nvPicPr>
          <p:cNvPr id="10" name="Picture 2" descr="ä¼ç¤¾ã®å»ºç©ã®ã¢ã¤ã³ã³ï¼å·¥å ´ï¼">
            <a:extLst>
              <a:ext uri="{FF2B5EF4-FFF2-40B4-BE49-F238E27FC236}">
                <a16:creationId xmlns:a16="http://schemas.microsoft.com/office/drawing/2014/main" id="{29B9F582-09F4-47D0-CE7F-E27A63A4CC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4681938"/>
            <a:ext cx="1285305" cy="1195334"/>
          </a:xfrm>
          <a:prstGeom prst="rect">
            <a:avLst/>
          </a:prstGeom>
          <a:noFill/>
          <a:extLst>
            <a:ext uri="{909E8E84-426E-40DD-AFC4-6F175D3DCCD1}">
              <a14:hiddenFill xmlns:a14="http://schemas.microsoft.com/office/drawing/2010/main">
                <a:solidFill>
                  <a:srgbClr val="FFFFFF"/>
                </a:solidFill>
              </a14:hiddenFill>
            </a:ext>
          </a:extLst>
        </p:spPr>
      </p:pic>
      <p:sp>
        <p:nvSpPr>
          <p:cNvPr id="11" name="右矢印 15">
            <a:extLst>
              <a:ext uri="{FF2B5EF4-FFF2-40B4-BE49-F238E27FC236}">
                <a16:creationId xmlns:a16="http://schemas.microsoft.com/office/drawing/2014/main" id="{30CEEB87-FBB5-F155-8190-193EFF5863EA}"/>
              </a:ext>
            </a:extLst>
          </p:cNvPr>
          <p:cNvSpPr/>
          <p:nvPr/>
        </p:nvSpPr>
        <p:spPr>
          <a:xfrm>
            <a:off x="2843808" y="5157192"/>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右矢印 17">
            <a:extLst>
              <a:ext uri="{FF2B5EF4-FFF2-40B4-BE49-F238E27FC236}">
                <a16:creationId xmlns:a16="http://schemas.microsoft.com/office/drawing/2014/main" id="{ADB69C33-A2A6-CBFC-57A5-3FF585622C2B}"/>
              </a:ext>
            </a:extLst>
          </p:cNvPr>
          <p:cNvSpPr/>
          <p:nvPr/>
        </p:nvSpPr>
        <p:spPr>
          <a:xfrm>
            <a:off x="5220072" y="5157192"/>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grpSp>
        <p:nvGrpSpPr>
          <p:cNvPr id="13" name="グループ化 12">
            <a:extLst>
              <a:ext uri="{FF2B5EF4-FFF2-40B4-BE49-F238E27FC236}">
                <a16:creationId xmlns:a16="http://schemas.microsoft.com/office/drawing/2014/main" id="{2C8F02E3-2687-EE4A-3772-41F9AE3FD7DB}"/>
              </a:ext>
            </a:extLst>
          </p:cNvPr>
          <p:cNvGrpSpPr/>
          <p:nvPr/>
        </p:nvGrpSpPr>
        <p:grpSpPr>
          <a:xfrm>
            <a:off x="827584" y="4869160"/>
            <a:ext cx="1728192" cy="1316022"/>
            <a:chOff x="827584" y="4941168"/>
            <a:chExt cx="1728192" cy="1316022"/>
          </a:xfrm>
        </p:grpSpPr>
        <p:pic>
          <p:nvPicPr>
            <p:cNvPr id="14" name="図 13">
              <a:extLst>
                <a:ext uri="{FF2B5EF4-FFF2-40B4-BE49-F238E27FC236}">
                  <a16:creationId xmlns:a16="http://schemas.microsoft.com/office/drawing/2014/main" id="{B331FF1A-18B8-98A2-0439-28CC9109ED04}"/>
                </a:ext>
              </a:extLst>
            </p:cNvPr>
            <p:cNvPicPr>
              <a:picLocks noChangeAspect="1"/>
            </p:cNvPicPr>
            <p:nvPr/>
          </p:nvPicPr>
          <p:blipFill>
            <a:blip r:embed="rId3"/>
            <a:stretch>
              <a:fillRect/>
            </a:stretch>
          </p:blipFill>
          <p:spPr>
            <a:xfrm>
              <a:off x="827584" y="4941168"/>
              <a:ext cx="1152128" cy="1152128"/>
            </a:xfrm>
            <a:prstGeom prst="rect">
              <a:avLst/>
            </a:prstGeom>
          </p:spPr>
        </p:pic>
        <p:pic>
          <p:nvPicPr>
            <p:cNvPr id="15" name="図 14">
              <a:extLst>
                <a:ext uri="{FF2B5EF4-FFF2-40B4-BE49-F238E27FC236}">
                  <a16:creationId xmlns:a16="http://schemas.microsoft.com/office/drawing/2014/main" id="{0E7044DA-EB6D-4F94-4FF6-9D9A35B6795F}"/>
                </a:ext>
              </a:extLst>
            </p:cNvPr>
            <p:cNvPicPr>
              <a:picLocks noChangeAspect="1"/>
            </p:cNvPicPr>
            <p:nvPr/>
          </p:nvPicPr>
          <p:blipFill>
            <a:blip r:embed="rId3"/>
            <a:stretch>
              <a:fillRect/>
            </a:stretch>
          </p:blipFill>
          <p:spPr>
            <a:xfrm>
              <a:off x="1403648" y="5105062"/>
              <a:ext cx="1152128" cy="1152128"/>
            </a:xfrm>
            <a:prstGeom prst="rect">
              <a:avLst/>
            </a:prstGeom>
          </p:spPr>
        </p:pic>
      </p:grpSp>
      <p:grpSp>
        <p:nvGrpSpPr>
          <p:cNvPr id="16" name="グループ化 15">
            <a:extLst>
              <a:ext uri="{FF2B5EF4-FFF2-40B4-BE49-F238E27FC236}">
                <a16:creationId xmlns:a16="http://schemas.microsoft.com/office/drawing/2014/main" id="{AFD9AFD3-5AEC-0E53-EDFB-86A96376C804}"/>
              </a:ext>
            </a:extLst>
          </p:cNvPr>
          <p:cNvGrpSpPr/>
          <p:nvPr/>
        </p:nvGrpSpPr>
        <p:grpSpPr>
          <a:xfrm>
            <a:off x="6012160" y="4797152"/>
            <a:ext cx="1728192" cy="1316022"/>
            <a:chOff x="827584" y="4941168"/>
            <a:chExt cx="1728192" cy="1316022"/>
          </a:xfrm>
        </p:grpSpPr>
        <p:pic>
          <p:nvPicPr>
            <p:cNvPr id="17" name="図 16">
              <a:extLst>
                <a:ext uri="{FF2B5EF4-FFF2-40B4-BE49-F238E27FC236}">
                  <a16:creationId xmlns:a16="http://schemas.microsoft.com/office/drawing/2014/main" id="{ACE4255D-ECB4-2E70-AA11-F7182F908E59}"/>
                </a:ext>
              </a:extLst>
            </p:cNvPr>
            <p:cNvPicPr>
              <a:picLocks noChangeAspect="1"/>
            </p:cNvPicPr>
            <p:nvPr/>
          </p:nvPicPr>
          <p:blipFill>
            <a:blip r:embed="rId3"/>
            <a:stretch>
              <a:fillRect/>
            </a:stretch>
          </p:blipFill>
          <p:spPr>
            <a:xfrm>
              <a:off x="827584" y="4941168"/>
              <a:ext cx="1152128" cy="1152128"/>
            </a:xfrm>
            <a:prstGeom prst="rect">
              <a:avLst/>
            </a:prstGeom>
          </p:spPr>
        </p:pic>
        <p:pic>
          <p:nvPicPr>
            <p:cNvPr id="18" name="図 17">
              <a:extLst>
                <a:ext uri="{FF2B5EF4-FFF2-40B4-BE49-F238E27FC236}">
                  <a16:creationId xmlns:a16="http://schemas.microsoft.com/office/drawing/2014/main" id="{07723B57-2B4C-46AF-15C5-160909509786}"/>
                </a:ext>
              </a:extLst>
            </p:cNvPr>
            <p:cNvPicPr>
              <a:picLocks noChangeAspect="1"/>
            </p:cNvPicPr>
            <p:nvPr/>
          </p:nvPicPr>
          <p:blipFill>
            <a:blip r:embed="rId3"/>
            <a:stretch>
              <a:fillRect/>
            </a:stretch>
          </p:blipFill>
          <p:spPr>
            <a:xfrm>
              <a:off x="1403648" y="5105062"/>
              <a:ext cx="1152128" cy="1152128"/>
            </a:xfrm>
            <a:prstGeom prst="rect">
              <a:avLst/>
            </a:prstGeom>
          </p:spPr>
        </p:pic>
      </p:grpSp>
    </p:spTree>
    <p:extLst>
      <p:ext uri="{BB962C8B-B14F-4D97-AF65-F5344CB8AC3E}">
        <p14:creationId xmlns:p14="http://schemas.microsoft.com/office/powerpoint/2010/main" val="3677623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079154C-87A7-3CFB-0CE3-6888B1CA4651}"/>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テキスト ボックス 2">
            <a:extLst>
              <a:ext uri="{FF2B5EF4-FFF2-40B4-BE49-F238E27FC236}">
                <a16:creationId xmlns:a16="http://schemas.microsoft.com/office/drawing/2014/main" id="{D43DECDF-6624-5798-0AC8-546533AAE893}"/>
              </a:ext>
            </a:extLst>
          </p:cNvPr>
          <p:cNvSpPr txBox="1"/>
          <p:nvPr/>
        </p:nvSpPr>
        <p:spPr>
          <a:xfrm>
            <a:off x="179512" y="1124744"/>
            <a:ext cx="8840882" cy="1200329"/>
          </a:xfrm>
          <a:prstGeom prst="rect">
            <a:avLst/>
          </a:prstGeom>
          <a:noFill/>
        </p:spPr>
        <p:txBody>
          <a:bodyPr wrap="none" rtlCol="0">
            <a:spAutoFit/>
          </a:bodyPr>
          <a:lstStyle/>
          <a:p>
            <a:pPr marL="342900" indent="-342900">
              <a:buFont typeface="Arial" panose="020B0604020202020204" pitchFamily="34" charset="0"/>
              <a:buChar char="•"/>
            </a:pPr>
            <a:r>
              <a:rPr lang="ja-JP" altLang="en-US" sz="2400" dirty="0">
                <a:solidFill>
                  <a:srgbClr val="011893"/>
                </a:solidFill>
              </a:rPr>
              <a:t>  </a:t>
            </a:r>
            <a:r>
              <a:rPr kumimoji="1" lang="en-US" altLang="ja-JP" sz="2400" dirty="0">
                <a:solidFill>
                  <a:srgbClr val="011893"/>
                </a:solidFill>
              </a:rPr>
              <a:t>64</a:t>
            </a:r>
            <a:r>
              <a:rPr kumimoji="1" lang="ja-JP" altLang="en-US" sz="2400" dirty="0"/>
              <a:t>ビットレジスタは倍精度</a:t>
            </a:r>
            <a:r>
              <a:rPr kumimoji="1" lang="ja-JP" altLang="en-US" sz="2400"/>
              <a:t>実数を</a:t>
            </a:r>
            <a:r>
              <a:rPr kumimoji="1" lang="en-US" altLang="ja-JP" sz="2400">
                <a:solidFill>
                  <a:srgbClr val="011893"/>
                </a:solidFill>
              </a:rPr>
              <a:t>1</a:t>
            </a:r>
            <a:r>
              <a:rPr kumimoji="1" lang="ja-JP" altLang="en-US" sz="2400">
                <a:solidFill>
                  <a:srgbClr val="011893"/>
                </a:solidFill>
              </a:rPr>
              <a:t>つ</a:t>
            </a:r>
            <a:r>
              <a:rPr kumimoji="1" lang="ja-JP" altLang="en-US" sz="2400" dirty="0"/>
              <a:t>載せることができる</a:t>
            </a:r>
            <a:endParaRPr kumimoji="1" lang="en-US" altLang="ja-JP" sz="2400" dirty="0"/>
          </a:p>
          <a:p>
            <a:pPr marL="342900" indent="-342900">
              <a:buFont typeface="Arial" panose="020B0604020202020204" pitchFamily="34" charset="0"/>
              <a:buChar char="•"/>
            </a:pPr>
            <a:r>
              <a:rPr lang="en-US" altLang="ja-JP" sz="2400" dirty="0">
                <a:solidFill>
                  <a:srgbClr val="011893"/>
                </a:solidFill>
              </a:rPr>
              <a:t>128</a:t>
            </a:r>
            <a:r>
              <a:rPr lang="ja-JP" altLang="en-US" sz="2400" dirty="0"/>
              <a:t>ビットレジスタ</a:t>
            </a:r>
            <a:r>
              <a:rPr lang="ja-JP" altLang="en-US" sz="2400"/>
              <a:t>なら、</a:t>
            </a:r>
            <a:r>
              <a:rPr lang="en-US" altLang="ja-JP" sz="2400" dirty="0">
                <a:solidFill>
                  <a:srgbClr val="011893"/>
                </a:solidFill>
              </a:rPr>
              <a:t>2</a:t>
            </a:r>
            <a:r>
              <a:rPr lang="ja-JP" altLang="en-US" sz="2400">
                <a:solidFill>
                  <a:srgbClr val="011893"/>
                </a:solidFill>
              </a:rPr>
              <a:t>つ</a:t>
            </a:r>
            <a:r>
              <a:rPr lang="ja-JP" altLang="en-US" sz="2400" dirty="0"/>
              <a:t>載せることができる</a:t>
            </a:r>
            <a:endParaRPr lang="en-US" altLang="ja-JP" sz="2400" dirty="0"/>
          </a:p>
          <a:p>
            <a:pPr marL="342900" indent="-342900">
              <a:buFont typeface="Arial" panose="020B0604020202020204" pitchFamily="34" charset="0"/>
              <a:buChar char="•"/>
            </a:pPr>
            <a:r>
              <a:rPr lang="en-US" altLang="ja-JP" sz="2400" dirty="0">
                <a:solidFill>
                  <a:srgbClr val="011893"/>
                </a:solidFill>
              </a:rPr>
              <a:t>256</a:t>
            </a:r>
            <a:r>
              <a:rPr lang="ja-JP" altLang="en-US" sz="2400" dirty="0"/>
              <a:t>ビットレジスタ</a:t>
            </a:r>
            <a:r>
              <a:rPr lang="ja-JP" altLang="en-US" sz="2400"/>
              <a:t>なら、</a:t>
            </a:r>
            <a:r>
              <a:rPr lang="en-US" altLang="ja-JP" sz="2400" dirty="0">
                <a:solidFill>
                  <a:srgbClr val="011893"/>
                </a:solidFill>
              </a:rPr>
              <a:t>4</a:t>
            </a:r>
            <a:r>
              <a:rPr lang="ja-JP" altLang="en-US" sz="2400">
                <a:solidFill>
                  <a:srgbClr val="011893"/>
                </a:solidFill>
              </a:rPr>
              <a:t>つ</a:t>
            </a:r>
            <a:r>
              <a:rPr lang="ja-JP" altLang="en-US" sz="2400" dirty="0"/>
              <a:t>載せることができる</a:t>
            </a:r>
          </a:p>
        </p:txBody>
      </p:sp>
      <p:grpSp>
        <p:nvGrpSpPr>
          <p:cNvPr id="4" name="グループ化 3">
            <a:extLst>
              <a:ext uri="{FF2B5EF4-FFF2-40B4-BE49-F238E27FC236}">
                <a16:creationId xmlns:a16="http://schemas.microsoft.com/office/drawing/2014/main" id="{7E20C9AF-E314-12D5-55F6-09752392CC42}"/>
              </a:ext>
            </a:extLst>
          </p:cNvPr>
          <p:cNvGrpSpPr/>
          <p:nvPr/>
        </p:nvGrpSpPr>
        <p:grpSpPr>
          <a:xfrm>
            <a:off x="1979712" y="2708920"/>
            <a:ext cx="2592288" cy="1728192"/>
            <a:chOff x="827584" y="4941168"/>
            <a:chExt cx="1728192" cy="1316022"/>
          </a:xfrm>
        </p:grpSpPr>
        <p:pic>
          <p:nvPicPr>
            <p:cNvPr id="5" name="図 4">
              <a:extLst>
                <a:ext uri="{FF2B5EF4-FFF2-40B4-BE49-F238E27FC236}">
                  <a16:creationId xmlns:a16="http://schemas.microsoft.com/office/drawing/2014/main" id="{7DBC4C3E-710D-744F-A816-33AF0FE0014E}"/>
                </a:ext>
              </a:extLst>
            </p:cNvPr>
            <p:cNvPicPr>
              <a:picLocks noChangeAspect="1"/>
            </p:cNvPicPr>
            <p:nvPr/>
          </p:nvPicPr>
          <p:blipFill>
            <a:blip r:embed="rId2"/>
            <a:stretch>
              <a:fillRect/>
            </a:stretch>
          </p:blipFill>
          <p:spPr>
            <a:xfrm>
              <a:off x="827584" y="4941168"/>
              <a:ext cx="1152128" cy="1152128"/>
            </a:xfrm>
            <a:prstGeom prst="rect">
              <a:avLst/>
            </a:prstGeom>
          </p:spPr>
        </p:pic>
        <p:pic>
          <p:nvPicPr>
            <p:cNvPr id="6" name="図 5">
              <a:extLst>
                <a:ext uri="{FF2B5EF4-FFF2-40B4-BE49-F238E27FC236}">
                  <a16:creationId xmlns:a16="http://schemas.microsoft.com/office/drawing/2014/main" id="{DD6EF801-A639-9ED1-E601-D9A7AA5F91E3}"/>
                </a:ext>
              </a:extLst>
            </p:cNvPr>
            <p:cNvPicPr>
              <a:picLocks noChangeAspect="1"/>
            </p:cNvPicPr>
            <p:nvPr/>
          </p:nvPicPr>
          <p:blipFill>
            <a:blip r:embed="rId2"/>
            <a:stretch>
              <a:fillRect/>
            </a:stretch>
          </p:blipFill>
          <p:spPr>
            <a:xfrm>
              <a:off x="1403648" y="5105062"/>
              <a:ext cx="1152128" cy="1152128"/>
            </a:xfrm>
            <a:prstGeom prst="rect">
              <a:avLst/>
            </a:prstGeom>
          </p:spPr>
        </p:pic>
      </p:grpSp>
      <p:pic>
        <p:nvPicPr>
          <p:cNvPr id="7" name="図 6">
            <a:extLst>
              <a:ext uri="{FF2B5EF4-FFF2-40B4-BE49-F238E27FC236}">
                <a16:creationId xmlns:a16="http://schemas.microsoft.com/office/drawing/2014/main" id="{5193DB60-DCBE-FE46-6969-A03F6F2A6D1C}"/>
              </a:ext>
            </a:extLst>
          </p:cNvPr>
          <p:cNvPicPr>
            <a:picLocks noChangeAspect="1"/>
          </p:cNvPicPr>
          <p:nvPr/>
        </p:nvPicPr>
        <p:blipFill>
          <a:blip r:embed="rId2"/>
          <a:stretch>
            <a:fillRect/>
          </a:stretch>
        </p:blipFill>
        <p:spPr>
          <a:xfrm>
            <a:off x="179512" y="2708920"/>
            <a:ext cx="1584176" cy="1584176"/>
          </a:xfrm>
          <a:prstGeom prst="rect">
            <a:avLst/>
          </a:prstGeom>
        </p:spPr>
      </p:pic>
      <p:cxnSp>
        <p:nvCxnSpPr>
          <p:cNvPr id="8" name="直線矢印コネクタ 7">
            <a:extLst>
              <a:ext uri="{FF2B5EF4-FFF2-40B4-BE49-F238E27FC236}">
                <a16:creationId xmlns:a16="http://schemas.microsoft.com/office/drawing/2014/main" id="{1AAEBC80-515A-0D2E-E0DE-B254398E21C3}"/>
              </a:ext>
            </a:extLst>
          </p:cNvPr>
          <p:cNvCxnSpPr/>
          <p:nvPr/>
        </p:nvCxnSpPr>
        <p:spPr>
          <a:xfrm>
            <a:off x="1907704" y="4005064"/>
            <a:ext cx="1800200" cy="4320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1C4BC79D-8829-1B6F-4B3F-3748CC3EC623}"/>
              </a:ext>
            </a:extLst>
          </p:cNvPr>
          <p:cNvSpPr txBox="1"/>
          <p:nvPr/>
        </p:nvSpPr>
        <p:spPr>
          <a:xfrm>
            <a:off x="2123728" y="4365104"/>
            <a:ext cx="1223412" cy="369332"/>
          </a:xfrm>
          <a:prstGeom prst="rect">
            <a:avLst/>
          </a:prstGeom>
          <a:noFill/>
        </p:spPr>
        <p:txBody>
          <a:bodyPr wrap="none" rtlCol="0">
            <a:spAutoFit/>
          </a:bodyPr>
          <a:lstStyle/>
          <a:p>
            <a:r>
              <a:rPr kumimoji="1" lang="en-US" altLang="ja-JP" dirty="0"/>
              <a:t>128</a:t>
            </a:r>
            <a:r>
              <a:rPr kumimoji="1" lang="ja-JP" altLang="en-US" dirty="0"/>
              <a:t>ビット</a:t>
            </a:r>
          </a:p>
        </p:txBody>
      </p:sp>
      <p:cxnSp>
        <p:nvCxnSpPr>
          <p:cNvPr id="10" name="直線矢印コネクタ 9">
            <a:extLst>
              <a:ext uri="{FF2B5EF4-FFF2-40B4-BE49-F238E27FC236}">
                <a16:creationId xmlns:a16="http://schemas.microsoft.com/office/drawing/2014/main" id="{58F21F55-80BD-0EF5-E07C-83E495086EA6}"/>
              </a:ext>
            </a:extLst>
          </p:cNvPr>
          <p:cNvCxnSpPr>
            <a:endCxn id="7" idx="2"/>
          </p:cNvCxnSpPr>
          <p:nvPr/>
        </p:nvCxnSpPr>
        <p:spPr>
          <a:xfrm>
            <a:off x="179512" y="4077072"/>
            <a:ext cx="792088" cy="2160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37947440-B498-C82B-F430-AD91E1BDFEAA}"/>
              </a:ext>
            </a:extLst>
          </p:cNvPr>
          <p:cNvSpPr txBox="1"/>
          <p:nvPr/>
        </p:nvSpPr>
        <p:spPr>
          <a:xfrm>
            <a:off x="79628" y="4365104"/>
            <a:ext cx="1107996" cy="369332"/>
          </a:xfrm>
          <a:prstGeom prst="rect">
            <a:avLst/>
          </a:prstGeom>
          <a:noFill/>
        </p:spPr>
        <p:txBody>
          <a:bodyPr wrap="none" rtlCol="0">
            <a:spAutoFit/>
          </a:bodyPr>
          <a:lstStyle/>
          <a:p>
            <a:r>
              <a:rPr kumimoji="1" lang="en-US" altLang="ja-JP" dirty="0"/>
              <a:t>64</a:t>
            </a:r>
            <a:r>
              <a:rPr kumimoji="1" lang="ja-JP" altLang="en-US" dirty="0"/>
              <a:t>ビット</a:t>
            </a:r>
          </a:p>
        </p:txBody>
      </p:sp>
      <p:grpSp>
        <p:nvGrpSpPr>
          <p:cNvPr id="12" name="グループ化 11">
            <a:extLst>
              <a:ext uri="{FF2B5EF4-FFF2-40B4-BE49-F238E27FC236}">
                <a16:creationId xmlns:a16="http://schemas.microsoft.com/office/drawing/2014/main" id="{003669C4-D6E6-6910-643B-410C98653C70}"/>
              </a:ext>
            </a:extLst>
          </p:cNvPr>
          <p:cNvGrpSpPr/>
          <p:nvPr/>
        </p:nvGrpSpPr>
        <p:grpSpPr>
          <a:xfrm>
            <a:off x="4789038" y="2636912"/>
            <a:ext cx="4320480" cy="2160240"/>
            <a:chOff x="5148064" y="2924944"/>
            <a:chExt cx="4320480" cy="2160240"/>
          </a:xfrm>
        </p:grpSpPr>
        <p:grpSp>
          <p:nvGrpSpPr>
            <p:cNvPr id="13" name="グループ化 12">
              <a:extLst>
                <a:ext uri="{FF2B5EF4-FFF2-40B4-BE49-F238E27FC236}">
                  <a16:creationId xmlns:a16="http://schemas.microsoft.com/office/drawing/2014/main" id="{EE1655CC-06A4-AA79-4F78-570713467A83}"/>
                </a:ext>
              </a:extLst>
            </p:cNvPr>
            <p:cNvGrpSpPr/>
            <p:nvPr/>
          </p:nvGrpSpPr>
          <p:grpSpPr>
            <a:xfrm>
              <a:off x="5148064" y="2924944"/>
              <a:ext cx="2592288" cy="1728192"/>
              <a:chOff x="827584" y="4941168"/>
              <a:chExt cx="1728192" cy="1316022"/>
            </a:xfrm>
          </p:grpSpPr>
          <p:pic>
            <p:nvPicPr>
              <p:cNvPr id="17" name="図 16">
                <a:extLst>
                  <a:ext uri="{FF2B5EF4-FFF2-40B4-BE49-F238E27FC236}">
                    <a16:creationId xmlns:a16="http://schemas.microsoft.com/office/drawing/2014/main" id="{168CBBBF-D0C4-244E-5A10-918868473186}"/>
                  </a:ext>
                </a:extLst>
              </p:cNvPr>
              <p:cNvPicPr>
                <a:picLocks noChangeAspect="1"/>
              </p:cNvPicPr>
              <p:nvPr/>
            </p:nvPicPr>
            <p:blipFill>
              <a:blip r:embed="rId2"/>
              <a:stretch>
                <a:fillRect/>
              </a:stretch>
            </p:blipFill>
            <p:spPr>
              <a:xfrm>
                <a:off x="827584" y="4941168"/>
                <a:ext cx="1152128" cy="1152128"/>
              </a:xfrm>
              <a:prstGeom prst="rect">
                <a:avLst/>
              </a:prstGeom>
            </p:spPr>
          </p:pic>
          <p:pic>
            <p:nvPicPr>
              <p:cNvPr id="18" name="図 17">
                <a:extLst>
                  <a:ext uri="{FF2B5EF4-FFF2-40B4-BE49-F238E27FC236}">
                    <a16:creationId xmlns:a16="http://schemas.microsoft.com/office/drawing/2014/main" id="{6F4680EC-14F6-2196-F373-DE71972BF559}"/>
                  </a:ext>
                </a:extLst>
              </p:cNvPr>
              <p:cNvPicPr>
                <a:picLocks noChangeAspect="1"/>
              </p:cNvPicPr>
              <p:nvPr/>
            </p:nvPicPr>
            <p:blipFill>
              <a:blip r:embed="rId2"/>
              <a:stretch>
                <a:fillRect/>
              </a:stretch>
            </p:blipFill>
            <p:spPr>
              <a:xfrm>
                <a:off x="1403648" y="5105062"/>
                <a:ext cx="1152128" cy="1152128"/>
              </a:xfrm>
              <a:prstGeom prst="rect">
                <a:avLst/>
              </a:prstGeom>
            </p:spPr>
          </p:pic>
        </p:grpSp>
        <p:grpSp>
          <p:nvGrpSpPr>
            <p:cNvPr id="14" name="グループ化 13">
              <a:extLst>
                <a:ext uri="{FF2B5EF4-FFF2-40B4-BE49-F238E27FC236}">
                  <a16:creationId xmlns:a16="http://schemas.microsoft.com/office/drawing/2014/main" id="{9B602E04-0D53-4A07-1D1E-4DE5694A8210}"/>
                </a:ext>
              </a:extLst>
            </p:cNvPr>
            <p:cNvGrpSpPr/>
            <p:nvPr/>
          </p:nvGrpSpPr>
          <p:grpSpPr>
            <a:xfrm>
              <a:off x="6876256" y="3356992"/>
              <a:ext cx="2592288" cy="1728192"/>
              <a:chOff x="827584" y="4941168"/>
              <a:chExt cx="1728192" cy="1316022"/>
            </a:xfrm>
          </p:grpSpPr>
          <p:pic>
            <p:nvPicPr>
              <p:cNvPr id="15" name="図 14">
                <a:extLst>
                  <a:ext uri="{FF2B5EF4-FFF2-40B4-BE49-F238E27FC236}">
                    <a16:creationId xmlns:a16="http://schemas.microsoft.com/office/drawing/2014/main" id="{70B8C1B6-3858-9F12-2438-8C966978A2CF}"/>
                  </a:ext>
                </a:extLst>
              </p:cNvPr>
              <p:cNvPicPr>
                <a:picLocks noChangeAspect="1"/>
              </p:cNvPicPr>
              <p:nvPr/>
            </p:nvPicPr>
            <p:blipFill>
              <a:blip r:embed="rId2"/>
              <a:stretch>
                <a:fillRect/>
              </a:stretch>
            </p:blipFill>
            <p:spPr>
              <a:xfrm>
                <a:off x="827584" y="4941168"/>
                <a:ext cx="1152128" cy="1152128"/>
              </a:xfrm>
              <a:prstGeom prst="rect">
                <a:avLst/>
              </a:prstGeom>
            </p:spPr>
          </p:pic>
          <p:pic>
            <p:nvPicPr>
              <p:cNvPr id="16" name="図 15">
                <a:extLst>
                  <a:ext uri="{FF2B5EF4-FFF2-40B4-BE49-F238E27FC236}">
                    <a16:creationId xmlns:a16="http://schemas.microsoft.com/office/drawing/2014/main" id="{D2DFFD80-C840-BE60-BEC5-2A2B045C81F1}"/>
                  </a:ext>
                </a:extLst>
              </p:cNvPr>
              <p:cNvPicPr>
                <a:picLocks noChangeAspect="1"/>
              </p:cNvPicPr>
              <p:nvPr/>
            </p:nvPicPr>
            <p:blipFill>
              <a:blip r:embed="rId2"/>
              <a:stretch>
                <a:fillRect/>
              </a:stretch>
            </p:blipFill>
            <p:spPr>
              <a:xfrm>
                <a:off x="1403648" y="5105062"/>
                <a:ext cx="1152128" cy="1152128"/>
              </a:xfrm>
              <a:prstGeom prst="rect">
                <a:avLst/>
              </a:prstGeom>
            </p:spPr>
          </p:pic>
        </p:grpSp>
      </p:grpSp>
      <p:cxnSp>
        <p:nvCxnSpPr>
          <p:cNvPr id="19" name="直線矢印コネクタ 18">
            <a:extLst>
              <a:ext uri="{FF2B5EF4-FFF2-40B4-BE49-F238E27FC236}">
                <a16:creationId xmlns:a16="http://schemas.microsoft.com/office/drawing/2014/main" id="{3EB68100-93CD-6AC8-6E60-3B3668E98109}"/>
              </a:ext>
            </a:extLst>
          </p:cNvPr>
          <p:cNvCxnSpPr/>
          <p:nvPr/>
        </p:nvCxnSpPr>
        <p:spPr>
          <a:xfrm>
            <a:off x="4788024" y="4005064"/>
            <a:ext cx="3456384" cy="82953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7E9B4DD-756F-3DC5-6C63-0B294BE6D9B6}"/>
              </a:ext>
            </a:extLst>
          </p:cNvPr>
          <p:cNvSpPr txBox="1"/>
          <p:nvPr/>
        </p:nvSpPr>
        <p:spPr>
          <a:xfrm>
            <a:off x="5652120" y="4581128"/>
            <a:ext cx="1223412" cy="369332"/>
          </a:xfrm>
          <a:prstGeom prst="rect">
            <a:avLst/>
          </a:prstGeom>
          <a:noFill/>
        </p:spPr>
        <p:txBody>
          <a:bodyPr wrap="none" rtlCol="0">
            <a:spAutoFit/>
          </a:bodyPr>
          <a:lstStyle/>
          <a:p>
            <a:r>
              <a:rPr kumimoji="1" lang="en-US" altLang="ja-JP" dirty="0"/>
              <a:t>256</a:t>
            </a:r>
            <a:r>
              <a:rPr kumimoji="1" lang="ja-JP" altLang="en-US" dirty="0"/>
              <a:t>ビット</a:t>
            </a:r>
          </a:p>
        </p:txBody>
      </p:sp>
      <p:sp>
        <p:nvSpPr>
          <p:cNvPr id="21" name="テキスト ボックス 20">
            <a:extLst>
              <a:ext uri="{FF2B5EF4-FFF2-40B4-BE49-F238E27FC236}">
                <a16:creationId xmlns:a16="http://schemas.microsoft.com/office/drawing/2014/main" id="{D995B23A-A76D-0862-8F6C-D317EFFE2A6B}"/>
              </a:ext>
            </a:extLst>
          </p:cNvPr>
          <p:cNvSpPr txBox="1"/>
          <p:nvPr/>
        </p:nvSpPr>
        <p:spPr>
          <a:xfrm>
            <a:off x="323528" y="5301208"/>
            <a:ext cx="8424936" cy="954107"/>
          </a:xfrm>
          <a:prstGeom prst="rect">
            <a:avLst/>
          </a:prstGeom>
          <a:noFill/>
        </p:spPr>
        <p:txBody>
          <a:bodyPr wrap="square" rtlCol="0">
            <a:spAutoFit/>
          </a:bodyPr>
          <a:lstStyle/>
          <a:p>
            <a:r>
              <a:rPr lang="ja-JP" altLang="en-US" sz="2800" dirty="0"/>
              <a:t>ビット幅が広く、データを一度に複数載せることができるレジスタを</a:t>
            </a:r>
            <a:r>
              <a:rPr kumimoji="1" lang="en-US" altLang="ja-JP" sz="2800" dirty="0">
                <a:solidFill>
                  <a:srgbClr val="011893"/>
                </a:solidFill>
              </a:rPr>
              <a:t>SIMD</a:t>
            </a:r>
            <a:r>
              <a:rPr kumimoji="1" lang="ja-JP" altLang="en-US" sz="2800" dirty="0">
                <a:solidFill>
                  <a:srgbClr val="011893"/>
                </a:solidFill>
              </a:rPr>
              <a:t>レジスタ</a:t>
            </a:r>
            <a:r>
              <a:rPr kumimoji="1" lang="ja-JP" altLang="en-US" sz="2800" dirty="0"/>
              <a:t>と呼ぶ</a:t>
            </a:r>
          </a:p>
        </p:txBody>
      </p:sp>
    </p:spTree>
    <p:extLst>
      <p:ext uri="{BB962C8B-B14F-4D97-AF65-F5344CB8AC3E}">
        <p14:creationId xmlns:p14="http://schemas.microsoft.com/office/powerpoint/2010/main" val="3128541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44C06F-F39D-23BB-0325-E2A57624E5AE}"/>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正方形/長方形 2">
            <a:extLst>
              <a:ext uri="{FF2B5EF4-FFF2-40B4-BE49-F238E27FC236}">
                <a16:creationId xmlns:a16="http://schemas.microsoft.com/office/drawing/2014/main" id="{99752018-6E15-BF1E-973B-F6EBC5CF5AC4}"/>
              </a:ext>
            </a:extLst>
          </p:cNvPr>
          <p:cNvSpPr/>
          <p:nvPr/>
        </p:nvSpPr>
        <p:spPr>
          <a:xfrm>
            <a:off x="9716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1</a:t>
            </a:r>
            <a:endParaRPr kumimoji="1" lang="ja-JP" altLang="en-US" sz="2800" dirty="0">
              <a:solidFill>
                <a:schemeClr val="tx1"/>
              </a:solidFill>
            </a:endParaRPr>
          </a:p>
        </p:txBody>
      </p:sp>
      <p:sp>
        <p:nvSpPr>
          <p:cNvPr id="4" name="正方形/長方形 3">
            <a:extLst>
              <a:ext uri="{FF2B5EF4-FFF2-40B4-BE49-F238E27FC236}">
                <a16:creationId xmlns:a16="http://schemas.microsoft.com/office/drawing/2014/main" id="{622FEFF4-E996-2CF8-A1BE-D154A9F66693}"/>
              </a:ext>
            </a:extLst>
          </p:cNvPr>
          <p:cNvSpPr/>
          <p:nvPr/>
        </p:nvSpPr>
        <p:spPr>
          <a:xfrm>
            <a:off x="16916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3</a:t>
            </a:r>
            <a:endParaRPr kumimoji="1" lang="ja-JP" altLang="en-US" sz="2800" dirty="0">
              <a:solidFill>
                <a:schemeClr val="tx1"/>
              </a:solidFill>
            </a:endParaRPr>
          </a:p>
        </p:txBody>
      </p:sp>
      <p:sp>
        <p:nvSpPr>
          <p:cNvPr id="5" name="正方形/長方形 4">
            <a:extLst>
              <a:ext uri="{FF2B5EF4-FFF2-40B4-BE49-F238E27FC236}">
                <a16:creationId xmlns:a16="http://schemas.microsoft.com/office/drawing/2014/main" id="{D73FE0F0-0628-A3FB-AFC0-52BE14C6FC2B}"/>
              </a:ext>
            </a:extLst>
          </p:cNvPr>
          <p:cNvSpPr/>
          <p:nvPr/>
        </p:nvSpPr>
        <p:spPr>
          <a:xfrm>
            <a:off x="24117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4</a:t>
            </a: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4CA35704-9CBB-8DDD-9E11-6B5FB3ADA85B}"/>
              </a:ext>
            </a:extLst>
          </p:cNvPr>
          <p:cNvSpPr/>
          <p:nvPr/>
        </p:nvSpPr>
        <p:spPr>
          <a:xfrm>
            <a:off x="31318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7" name="テキスト ボックス 6">
            <a:extLst>
              <a:ext uri="{FF2B5EF4-FFF2-40B4-BE49-F238E27FC236}">
                <a16:creationId xmlns:a16="http://schemas.microsoft.com/office/drawing/2014/main" id="{F92324C2-D433-95CB-F01A-7942F211A566}"/>
              </a:ext>
            </a:extLst>
          </p:cNvPr>
          <p:cNvSpPr txBox="1"/>
          <p:nvPr/>
        </p:nvSpPr>
        <p:spPr>
          <a:xfrm>
            <a:off x="755576" y="1124744"/>
            <a:ext cx="7616188" cy="461665"/>
          </a:xfrm>
          <a:prstGeom prst="rect">
            <a:avLst/>
          </a:prstGeom>
          <a:noFill/>
        </p:spPr>
        <p:txBody>
          <a:bodyPr wrap="none" rtlCol="0">
            <a:spAutoFit/>
          </a:bodyPr>
          <a:lstStyle/>
          <a:p>
            <a:r>
              <a:rPr lang="en-US" altLang="ja-JP" sz="2400" dirty="0"/>
              <a:t>2</a:t>
            </a:r>
            <a:r>
              <a:rPr lang="ja-JP" altLang="en-US" sz="2400" dirty="0"/>
              <a:t>つのレジスタに</a:t>
            </a:r>
            <a:r>
              <a:rPr lang="en-US" altLang="ja-JP" sz="2400" dirty="0"/>
              <a:t>4</a:t>
            </a:r>
            <a:r>
              <a:rPr lang="ja-JP" altLang="en-US" sz="2400" dirty="0"/>
              <a:t>つずつ値を載せる</a:t>
            </a:r>
            <a:r>
              <a:rPr lang="en-US" altLang="ja-JP" sz="2400" dirty="0"/>
              <a:t>(256</a:t>
            </a:r>
            <a:r>
              <a:rPr lang="ja-JP" altLang="en-US" sz="2400" dirty="0"/>
              <a:t>ビットの場合</a:t>
            </a:r>
            <a:r>
              <a:rPr lang="en-US" altLang="ja-JP" sz="2400" dirty="0"/>
              <a:t>)</a:t>
            </a:r>
            <a:endParaRPr kumimoji="1" lang="ja-JP" altLang="en-US" sz="2400" dirty="0"/>
          </a:p>
        </p:txBody>
      </p:sp>
      <p:sp>
        <p:nvSpPr>
          <p:cNvPr id="8" name="正方形/長方形 7">
            <a:extLst>
              <a:ext uri="{FF2B5EF4-FFF2-40B4-BE49-F238E27FC236}">
                <a16:creationId xmlns:a16="http://schemas.microsoft.com/office/drawing/2014/main" id="{F55AF77F-D137-486D-8ED8-5F107A041012}"/>
              </a:ext>
            </a:extLst>
          </p:cNvPr>
          <p:cNvSpPr/>
          <p:nvPr/>
        </p:nvSpPr>
        <p:spPr>
          <a:xfrm>
            <a:off x="45720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dirty="0">
              <a:solidFill>
                <a:schemeClr val="tx1"/>
              </a:solidFill>
            </a:endParaRPr>
          </a:p>
        </p:txBody>
      </p:sp>
      <p:sp>
        <p:nvSpPr>
          <p:cNvPr id="9" name="正方形/長方形 8">
            <a:extLst>
              <a:ext uri="{FF2B5EF4-FFF2-40B4-BE49-F238E27FC236}">
                <a16:creationId xmlns:a16="http://schemas.microsoft.com/office/drawing/2014/main" id="{5F18D0F4-646A-6AAB-106C-0E1EA5C9500F}"/>
              </a:ext>
            </a:extLst>
          </p:cNvPr>
          <p:cNvSpPr/>
          <p:nvPr/>
        </p:nvSpPr>
        <p:spPr>
          <a:xfrm>
            <a:off x="52920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E6B25884-A96C-26FC-0D85-CCB5146D75AD}"/>
              </a:ext>
            </a:extLst>
          </p:cNvPr>
          <p:cNvSpPr/>
          <p:nvPr/>
        </p:nvSpPr>
        <p:spPr>
          <a:xfrm>
            <a:off x="60121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2</a:t>
            </a:r>
            <a:endParaRPr kumimoji="1" lang="ja-JP" altLang="en-US" sz="2800" dirty="0">
              <a:solidFill>
                <a:schemeClr val="tx1"/>
              </a:solidFill>
            </a:endParaRPr>
          </a:p>
        </p:txBody>
      </p:sp>
      <p:sp>
        <p:nvSpPr>
          <p:cNvPr id="11" name="正方形/長方形 10">
            <a:extLst>
              <a:ext uri="{FF2B5EF4-FFF2-40B4-BE49-F238E27FC236}">
                <a16:creationId xmlns:a16="http://schemas.microsoft.com/office/drawing/2014/main" id="{2FFE21AA-503C-96B1-99BF-51EC0B42B981}"/>
              </a:ext>
            </a:extLst>
          </p:cNvPr>
          <p:cNvSpPr/>
          <p:nvPr/>
        </p:nvSpPr>
        <p:spPr>
          <a:xfrm>
            <a:off x="67322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12" name="テキスト ボックス 11">
            <a:extLst>
              <a:ext uri="{FF2B5EF4-FFF2-40B4-BE49-F238E27FC236}">
                <a16:creationId xmlns:a16="http://schemas.microsoft.com/office/drawing/2014/main" id="{4A36A184-9C00-2880-25ED-E120F6CCD21E}"/>
              </a:ext>
            </a:extLst>
          </p:cNvPr>
          <p:cNvSpPr txBox="1"/>
          <p:nvPr/>
        </p:nvSpPr>
        <p:spPr>
          <a:xfrm>
            <a:off x="1331640" y="3284984"/>
            <a:ext cx="6340197" cy="461665"/>
          </a:xfrm>
          <a:prstGeom prst="rect">
            <a:avLst/>
          </a:prstGeom>
          <a:noFill/>
        </p:spPr>
        <p:txBody>
          <a:bodyPr wrap="none" rtlCol="0">
            <a:spAutoFit/>
          </a:bodyPr>
          <a:lstStyle/>
          <a:p>
            <a:r>
              <a:rPr kumimoji="1" lang="ja-JP" altLang="en-US" sz="2400" dirty="0"/>
              <a:t>「同じ位置」同士で同時に</a:t>
            </a:r>
            <a:r>
              <a:rPr kumimoji="1" lang="ja-JP" altLang="en-US" sz="2400" dirty="0">
                <a:solidFill>
                  <a:srgbClr val="FF0000"/>
                </a:solidFill>
              </a:rPr>
              <a:t>独立な</a:t>
            </a:r>
            <a:r>
              <a:rPr kumimoji="1" lang="ja-JP" altLang="en-US" sz="2400" dirty="0"/>
              <a:t>演算をする</a:t>
            </a:r>
          </a:p>
        </p:txBody>
      </p:sp>
      <p:sp>
        <p:nvSpPr>
          <p:cNvPr id="13" name="正方形/長方形 12">
            <a:extLst>
              <a:ext uri="{FF2B5EF4-FFF2-40B4-BE49-F238E27FC236}">
                <a16:creationId xmlns:a16="http://schemas.microsoft.com/office/drawing/2014/main" id="{B2795AEE-DE1F-2D3A-177A-83F804AFAFC9}"/>
              </a:ext>
            </a:extLst>
          </p:cNvPr>
          <p:cNvSpPr/>
          <p:nvPr/>
        </p:nvSpPr>
        <p:spPr>
          <a:xfrm>
            <a:off x="3187580" y="3861048"/>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1</a:t>
            </a:r>
            <a:endParaRPr kumimoji="1" lang="ja-JP" altLang="en-US" sz="2800" dirty="0">
              <a:solidFill>
                <a:schemeClr val="tx1"/>
              </a:solidFill>
            </a:endParaRPr>
          </a:p>
        </p:txBody>
      </p:sp>
      <p:sp>
        <p:nvSpPr>
          <p:cNvPr id="14" name="正方形/長方形 13">
            <a:extLst>
              <a:ext uri="{FF2B5EF4-FFF2-40B4-BE49-F238E27FC236}">
                <a16:creationId xmlns:a16="http://schemas.microsoft.com/office/drawing/2014/main" id="{D76DB837-93B4-201F-A995-E9759DCD5CF6}"/>
              </a:ext>
            </a:extLst>
          </p:cNvPr>
          <p:cNvSpPr/>
          <p:nvPr/>
        </p:nvSpPr>
        <p:spPr>
          <a:xfrm>
            <a:off x="3907660" y="3861048"/>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3</a:t>
            </a:r>
            <a:endParaRPr kumimoji="1" lang="ja-JP" altLang="en-US" sz="2800" dirty="0">
              <a:solidFill>
                <a:schemeClr val="tx1"/>
              </a:solidFill>
            </a:endParaRPr>
          </a:p>
        </p:txBody>
      </p:sp>
      <p:sp>
        <p:nvSpPr>
          <p:cNvPr id="15" name="正方形/長方形 14">
            <a:extLst>
              <a:ext uri="{FF2B5EF4-FFF2-40B4-BE49-F238E27FC236}">
                <a16:creationId xmlns:a16="http://schemas.microsoft.com/office/drawing/2014/main" id="{1F4A105E-713D-4FBD-E777-E20BF2437E17}"/>
              </a:ext>
            </a:extLst>
          </p:cNvPr>
          <p:cNvSpPr/>
          <p:nvPr/>
        </p:nvSpPr>
        <p:spPr>
          <a:xfrm>
            <a:off x="4627740" y="3861048"/>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4</a:t>
            </a:r>
            <a:endParaRPr kumimoji="1" lang="ja-JP" altLang="en-US" sz="2800" dirty="0">
              <a:solidFill>
                <a:schemeClr val="tx1"/>
              </a:solidFill>
            </a:endParaRPr>
          </a:p>
        </p:txBody>
      </p:sp>
      <p:sp>
        <p:nvSpPr>
          <p:cNvPr id="16" name="正方形/長方形 15">
            <a:extLst>
              <a:ext uri="{FF2B5EF4-FFF2-40B4-BE49-F238E27FC236}">
                <a16:creationId xmlns:a16="http://schemas.microsoft.com/office/drawing/2014/main" id="{B418637F-DB6C-8D16-AAAB-17D730609D9C}"/>
              </a:ext>
            </a:extLst>
          </p:cNvPr>
          <p:cNvSpPr/>
          <p:nvPr/>
        </p:nvSpPr>
        <p:spPr>
          <a:xfrm>
            <a:off x="5347820" y="3861048"/>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7" name="正方形/長方形 16">
            <a:extLst>
              <a:ext uri="{FF2B5EF4-FFF2-40B4-BE49-F238E27FC236}">
                <a16:creationId xmlns:a16="http://schemas.microsoft.com/office/drawing/2014/main" id="{AACA50F2-9396-97D4-CB6D-A737A5FB934E}"/>
              </a:ext>
            </a:extLst>
          </p:cNvPr>
          <p:cNvSpPr/>
          <p:nvPr/>
        </p:nvSpPr>
        <p:spPr>
          <a:xfrm>
            <a:off x="3187580" y="479715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dirty="0">
              <a:solidFill>
                <a:schemeClr val="tx1"/>
              </a:solidFill>
            </a:endParaRPr>
          </a:p>
        </p:txBody>
      </p:sp>
      <p:sp>
        <p:nvSpPr>
          <p:cNvPr id="18" name="正方形/長方形 17">
            <a:extLst>
              <a:ext uri="{FF2B5EF4-FFF2-40B4-BE49-F238E27FC236}">
                <a16:creationId xmlns:a16="http://schemas.microsoft.com/office/drawing/2014/main" id="{FF480252-CF99-77DC-C464-6C0642321A50}"/>
              </a:ext>
            </a:extLst>
          </p:cNvPr>
          <p:cNvSpPr/>
          <p:nvPr/>
        </p:nvSpPr>
        <p:spPr>
          <a:xfrm>
            <a:off x="3907660" y="479715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9" name="正方形/長方形 18">
            <a:extLst>
              <a:ext uri="{FF2B5EF4-FFF2-40B4-BE49-F238E27FC236}">
                <a16:creationId xmlns:a16="http://schemas.microsoft.com/office/drawing/2014/main" id="{725AF45A-64DC-7E96-0101-93AF9A7EE04B}"/>
              </a:ext>
            </a:extLst>
          </p:cNvPr>
          <p:cNvSpPr/>
          <p:nvPr/>
        </p:nvSpPr>
        <p:spPr>
          <a:xfrm>
            <a:off x="4627740" y="479715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2</a:t>
            </a:r>
            <a:endParaRPr kumimoji="1" lang="ja-JP" altLang="en-US" sz="2800" dirty="0">
              <a:solidFill>
                <a:schemeClr val="tx1"/>
              </a:solidFill>
            </a:endParaRPr>
          </a:p>
        </p:txBody>
      </p:sp>
      <p:sp>
        <p:nvSpPr>
          <p:cNvPr id="20" name="正方形/長方形 19">
            <a:extLst>
              <a:ext uri="{FF2B5EF4-FFF2-40B4-BE49-F238E27FC236}">
                <a16:creationId xmlns:a16="http://schemas.microsoft.com/office/drawing/2014/main" id="{E4A241BD-EE5A-73AA-97AB-3E7F90F21674}"/>
              </a:ext>
            </a:extLst>
          </p:cNvPr>
          <p:cNvSpPr/>
          <p:nvPr/>
        </p:nvSpPr>
        <p:spPr>
          <a:xfrm>
            <a:off x="5347820" y="479715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21" name="正方形/長方形 20">
            <a:extLst>
              <a:ext uri="{FF2B5EF4-FFF2-40B4-BE49-F238E27FC236}">
                <a16:creationId xmlns:a16="http://schemas.microsoft.com/office/drawing/2014/main" id="{AA768E0B-523D-54BB-E92F-F333A476DFC6}"/>
              </a:ext>
            </a:extLst>
          </p:cNvPr>
          <p:cNvSpPr/>
          <p:nvPr/>
        </p:nvSpPr>
        <p:spPr>
          <a:xfrm>
            <a:off x="3187580" y="587727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4</a:t>
            </a:r>
            <a:endParaRPr kumimoji="1" lang="ja-JP" altLang="en-US" sz="2800" dirty="0">
              <a:solidFill>
                <a:schemeClr val="tx1"/>
              </a:solidFill>
            </a:endParaRPr>
          </a:p>
        </p:txBody>
      </p:sp>
      <p:sp>
        <p:nvSpPr>
          <p:cNvPr id="22" name="正方形/長方形 21">
            <a:extLst>
              <a:ext uri="{FF2B5EF4-FFF2-40B4-BE49-F238E27FC236}">
                <a16:creationId xmlns:a16="http://schemas.microsoft.com/office/drawing/2014/main" id="{897E056B-1486-55A2-B01C-90EA664E8753}"/>
              </a:ext>
            </a:extLst>
          </p:cNvPr>
          <p:cNvSpPr/>
          <p:nvPr/>
        </p:nvSpPr>
        <p:spPr>
          <a:xfrm>
            <a:off x="3907660" y="587727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11</a:t>
            </a:r>
            <a:endParaRPr kumimoji="1" lang="ja-JP" altLang="en-US" sz="2800" dirty="0">
              <a:solidFill>
                <a:schemeClr val="tx1"/>
              </a:solidFill>
            </a:endParaRPr>
          </a:p>
        </p:txBody>
      </p:sp>
      <p:sp>
        <p:nvSpPr>
          <p:cNvPr id="23" name="正方形/長方形 22">
            <a:extLst>
              <a:ext uri="{FF2B5EF4-FFF2-40B4-BE49-F238E27FC236}">
                <a16:creationId xmlns:a16="http://schemas.microsoft.com/office/drawing/2014/main" id="{73ABEAA4-B721-5BFB-C2E8-4AEA048146F0}"/>
              </a:ext>
            </a:extLst>
          </p:cNvPr>
          <p:cNvSpPr/>
          <p:nvPr/>
        </p:nvSpPr>
        <p:spPr>
          <a:xfrm>
            <a:off x="4627740" y="587727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6</a:t>
            </a:r>
            <a:endParaRPr kumimoji="1" lang="ja-JP" altLang="en-US" sz="2800" dirty="0">
              <a:solidFill>
                <a:schemeClr val="tx1"/>
              </a:solidFill>
            </a:endParaRPr>
          </a:p>
        </p:txBody>
      </p:sp>
      <p:sp>
        <p:nvSpPr>
          <p:cNvPr id="24" name="正方形/長方形 23">
            <a:extLst>
              <a:ext uri="{FF2B5EF4-FFF2-40B4-BE49-F238E27FC236}">
                <a16:creationId xmlns:a16="http://schemas.microsoft.com/office/drawing/2014/main" id="{7C17069F-1806-283C-7441-F684E6142441}"/>
              </a:ext>
            </a:extLst>
          </p:cNvPr>
          <p:cNvSpPr/>
          <p:nvPr/>
        </p:nvSpPr>
        <p:spPr>
          <a:xfrm>
            <a:off x="5347820" y="587727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13</a:t>
            </a:r>
            <a:endParaRPr kumimoji="1" lang="ja-JP" altLang="en-US" sz="2800" dirty="0">
              <a:solidFill>
                <a:schemeClr val="tx1"/>
              </a:solidFill>
            </a:endParaRPr>
          </a:p>
        </p:txBody>
      </p:sp>
      <p:sp>
        <p:nvSpPr>
          <p:cNvPr id="25" name="テキスト ボックス 24">
            <a:extLst>
              <a:ext uri="{FF2B5EF4-FFF2-40B4-BE49-F238E27FC236}">
                <a16:creationId xmlns:a16="http://schemas.microsoft.com/office/drawing/2014/main" id="{7998A502-148B-C245-8AFB-B29B3DFEBEEF}"/>
              </a:ext>
            </a:extLst>
          </p:cNvPr>
          <p:cNvSpPr txBox="1"/>
          <p:nvPr/>
        </p:nvSpPr>
        <p:spPr>
          <a:xfrm>
            <a:off x="2355809" y="4869160"/>
            <a:ext cx="543739" cy="523220"/>
          </a:xfrm>
          <a:prstGeom prst="rect">
            <a:avLst/>
          </a:prstGeom>
          <a:noFill/>
        </p:spPr>
        <p:txBody>
          <a:bodyPr wrap="none" rtlCol="0">
            <a:spAutoFit/>
          </a:bodyPr>
          <a:lstStyle/>
          <a:p>
            <a:r>
              <a:rPr kumimoji="1" lang="ja-JP" altLang="en-US" sz="2800" dirty="0"/>
              <a:t>＋</a:t>
            </a:r>
          </a:p>
        </p:txBody>
      </p:sp>
      <p:cxnSp>
        <p:nvCxnSpPr>
          <p:cNvPr id="26" name="直線コネクタ 25">
            <a:extLst>
              <a:ext uri="{FF2B5EF4-FFF2-40B4-BE49-F238E27FC236}">
                <a16:creationId xmlns:a16="http://schemas.microsoft.com/office/drawing/2014/main" id="{18E2305D-794D-B890-D363-EDD6DE404A92}"/>
              </a:ext>
            </a:extLst>
          </p:cNvPr>
          <p:cNvCxnSpPr/>
          <p:nvPr/>
        </p:nvCxnSpPr>
        <p:spPr>
          <a:xfrm>
            <a:off x="2323484" y="5661248"/>
            <a:ext cx="432048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818A0BA5-BF99-AEE1-FE8A-9248285A6BBE}"/>
              </a:ext>
            </a:extLst>
          </p:cNvPr>
          <p:cNvSpPr/>
          <p:nvPr/>
        </p:nvSpPr>
        <p:spPr>
          <a:xfrm>
            <a:off x="45720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C2C87B6F-31A3-6F98-51EB-33BF1F735826}"/>
              </a:ext>
            </a:extLst>
          </p:cNvPr>
          <p:cNvSpPr/>
          <p:nvPr/>
        </p:nvSpPr>
        <p:spPr>
          <a:xfrm>
            <a:off x="9716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5D41914-5BC9-3F7E-C8D4-0A867D6E11FA}"/>
              </a:ext>
            </a:extLst>
          </p:cNvPr>
          <p:cNvSpPr/>
          <p:nvPr/>
        </p:nvSpPr>
        <p:spPr>
          <a:xfrm>
            <a:off x="3187580" y="3861048"/>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1D817B0F-FD31-6D5D-135C-CEBBF5887835}"/>
              </a:ext>
            </a:extLst>
          </p:cNvPr>
          <p:cNvSpPr/>
          <p:nvPr/>
        </p:nvSpPr>
        <p:spPr>
          <a:xfrm>
            <a:off x="3187580" y="479715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688D290-0289-59B4-C502-734339B5B8C9}"/>
              </a:ext>
            </a:extLst>
          </p:cNvPr>
          <p:cNvSpPr/>
          <p:nvPr/>
        </p:nvSpPr>
        <p:spPr>
          <a:xfrm>
            <a:off x="3187580" y="587727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029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45EAC81-6F67-5DA2-B61F-40495E67839C}"/>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右矢印 37">
            <a:extLst>
              <a:ext uri="{FF2B5EF4-FFF2-40B4-BE49-F238E27FC236}">
                <a16:creationId xmlns:a16="http://schemas.microsoft.com/office/drawing/2014/main" id="{9EC8FDB3-7112-A78F-8915-DD83E2CF32D2}"/>
              </a:ext>
            </a:extLst>
          </p:cNvPr>
          <p:cNvSpPr/>
          <p:nvPr/>
        </p:nvSpPr>
        <p:spPr>
          <a:xfrm>
            <a:off x="5795390" y="3933802"/>
            <a:ext cx="1721849" cy="453315"/>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2" descr="ä¼ç¤¾ã®å»ºç©ã®ã¢ã¤ã³ã³ï¼å·¥å ´ï¼">
            <a:extLst>
              <a:ext uri="{FF2B5EF4-FFF2-40B4-BE49-F238E27FC236}">
                <a16:creationId xmlns:a16="http://schemas.microsoft.com/office/drawing/2014/main" id="{AE7E568C-5F04-3336-59A0-BEF4944ED9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3262" y="4293842"/>
            <a:ext cx="1007366" cy="936850"/>
          </a:xfrm>
          <a:prstGeom prst="rect">
            <a:avLst/>
          </a:prstGeom>
          <a:noFill/>
          <a:extLst>
            <a:ext uri="{909E8E84-426E-40DD-AFC4-6F175D3DCCD1}">
              <a14:hiddenFill xmlns:a14="http://schemas.microsoft.com/office/drawing/2010/main">
                <a:solidFill>
                  <a:srgbClr val="FFFFFF"/>
                </a:solidFill>
              </a14:hiddenFill>
            </a:ext>
          </a:extLst>
        </p:spPr>
      </p:pic>
      <p:sp>
        <p:nvSpPr>
          <p:cNvPr id="5" name="左矢印 40">
            <a:extLst>
              <a:ext uri="{FF2B5EF4-FFF2-40B4-BE49-F238E27FC236}">
                <a16:creationId xmlns:a16="http://schemas.microsoft.com/office/drawing/2014/main" id="{A06EA928-D4B3-F5CF-F711-6B725DEE55AB}"/>
              </a:ext>
            </a:extLst>
          </p:cNvPr>
          <p:cNvSpPr/>
          <p:nvPr/>
        </p:nvSpPr>
        <p:spPr>
          <a:xfrm rot="5400000">
            <a:off x="8025425" y="4008023"/>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6" name="左矢印 41">
            <a:extLst>
              <a:ext uri="{FF2B5EF4-FFF2-40B4-BE49-F238E27FC236}">
                <a16:creationId xmlns:a16="http://schemas.microsoft.com/office/drawing/2014/main" id="{01799349-6060-0CE7-3727-B3E71BB911E2}"/>
              </a:ext>
            </a:extLst>
          </p:cNvPr>
          <p:cNvSpPr/>
          <p:nvPr/>
        </p:nvSpPr>
        <p:spPr>
          <a:xfrm rot="16200000">
            <a:off x="4949974" y="3936761"/>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7" name="Picture 2" descr="目覚まし時計のイラスト">
            <a:extLst>
              <a:ext uri="{FF2B5EF4-FFF2-40B4-BE49-F238E27FC236}">
                <a16:creationId xmlns:a16="http://schemas.microsoft.com/office/drawing/2014/main" id="{5695995A-5C94-1AE4-1D06-B1806706FE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5430" y="3637683"/>
            <a:ext cx="908653" cy="10882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ä¼ç¤¾ã®å»ºç©ã®ã¢ã¤ã³ã³ï¼å·¥å ´ï¼">
            <a:extLst>
              <a:ext uri="{FF2B5EF4-FFF2-40B4-BE49-F238E27FC236}">
                <a16:creationId xmlns:a16="http://schemas.microsoft.com/office/drawing/2014/main" id="{FD3E37A1-D468-FC44-B627-2961F73ABF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4365104"/>
            <a:ext cx="1007366" cy="93685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F301E4EB-F75D-A1FA-2DF7-4EDD1FF0FCB1}"/>
              </a:ext>
            </a:extLst>
          </p:cNvPr>
          <p:cNvGrpSpPr/>
          <p:nvPr/>
        </p:nvGrpSpPr>
        <p:grpSpPr>
          <a:xfrm>
            <a:off x="4355230" y="3213722"/>
            <a:ext cx="1656184" cy="414046"/>
            <a:chOff x="4572000" y="1988840"/>
            <a:chExt cx="2880320" cy="720080"/>
          </a:xfrm>
        </p:grpSpPr>
        <p:sp>
          <p:nvSpPr>
            <p:cNvPr id="10" name="正方形/長方形 9">
              <a:extLst>
                <a:ext uri="{FF2B5EF4-FFF2-40B4-BE49-F238E27FC236}">
                  <a16:creationId xmlns:a16="http://schemas.microsoft.com/office/drawing/2014/main" id="{A9B59514-4776-78BB-4A52-DE211CF48C8C}"/>
                </a:ext>
              </a:extLst>
            </p:cNvPr>
            <p:cNvSpPr/>
            <p:nvPr/>
          </p:nvSpPr>
          <p:spPr>
            <a:xfrm>
              <a:off x="45720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3</a:t>
              </a:r>
              <a:endParaRPr kumimoji="1" lang="ja-JP" altLang="en-US" sz="1600" dirty="0">
                <a:solidFill>
                  <a:schemeClr val="tx1"/>
                </a:solidFill>
              </a:endParaRPr>
            </a:p>
          </p:txBody>
        </p:sp>
        <p:sp>
          <p:nvSpPr>
            <p:cNvPr id="11" name="正方形/長方形 10">
              <a:extLst>
                <a:ext uri="{FF2B5EF4-FFF2-40B4-BE49-F238E27FC236}">
                  <a16:creationId xmlns:a16="http://schemas.microsoft.com/office/drawing/2014/main" id="{C083E0D4-A74F-5990-D40B-E1DFAD3B3E5E}"/>
                </a:ext>
              </a:extLst>
            </p:cNvPr>
            <p:cNvSpPr/>
            <p:nvPr/>
          </p:nvSpPr>
          <p:spPr>
            <a:xfrm>
              <a:off x="52920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8</a:t>
              </a:r>
              <a:endParaRPr kumimoji="1" lang="ja-JP" altLang="en-US" sz="1600" dirty="0">
                <a:solidFill>
                  <a:schemeClr val="tx1"/>
                </a:solidFill>
              </a:endParaRPr>
            </a:p>
          </p:txBody>
        </p:sp>
        <p:sp>
          <p:nvSpPr>
            <p:cNvPr id="12" name="正方形/長方形 11">
              <a:extLst>
                <a:ext uri="{FF2B5EF4-FFF2-40B4-BE49-F238E27FC236}">
                  <a16:creationId xmlns:a16="http://schemas.microsoft.com/office/drawing/2014/main" id="{3C028F0B-A2A2-0825-BE2C-823091226868}"/>
                </a:ext>
              </a:extLst>
            </p:cNvPr>
            <p:cNvSpPr/>
            <p:nvPr/>
          </p:nvSpPr>
          <p:spPr>
            <a:xfrm>
              <a:off x="60121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2</a:t>
              </a:r>
              <a:endParaRPr kumimoji="1" lang="ja-JP" altLang="en-US" sz="1600" dirty="0">
                <a:solidFill>
                  <a:schemeClr val="tx1"/>
                </a:solidFill>
              </a:endParaRPr>
            </a:p>
          </p:txBody>
        </p:sp>
        <p:sp>
          <p:nvSpPr>
            <p:cNvPr id="13" name="正方形/長方形 12">
              <a:extLst>
                <a:ext uri="{FF2B5EF4-FFF2-40B4-BE49-F238E27FC236}">
                  <a16:creationId xmlns:a16="http://schemas.microsoft.com/office/drawing/2014/main" id="{1298B0BE-6E0E-0BA8-FA8A-0D076DF6D6FF}"/>
                </a:ext>
              </a:extLst>
            </p:cNvPr>
            <p:cNvSpPr/>
            <p:nvPr/>
          </p:nvSpPr>
          <p:spPr>
            <a:xfrm>
              <a:off x="67322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5</a:t>
              </a:r>
              <a:endParaRPr kumimoji="1" lang="ja-JP" altLang="en-US" sz="1600" dirty="0">
                <a:solidFill>
                  <a:schemeClr val="tx1"/>
                </a:solidFill>
              </a:endParaRPr>
            </a:p>
          </p:txBody>
        </p:sp>
        <p:sp>
          <p:nvSpPr>
            <p:cNvPr id="14" name="正方形/長方形 13">
              <a:extLst>
                <a:ext uri="{FF2B5EF4-FFF2-40B4-BE49-F238E27FC236}">
                  <a16:creationId xmlns:a16="http://schemas.microsoft.com/office/drawing/2014/main" id="{ECBD8BAE-FA3D-4C72-603C-62BD9E977C00}"/>
                </a:ext>
              </a:extLst>
            </p:cNvPr>
            <p:cNvSpPr/>
            <p:nvPr/>
          </p:nvSpPr>
          <p:spPr>
            <a:xfrm>
              <a:off x="45720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15" name="グループ化 14">
            <a:extLst>
              <a:ext uri="{FF2B5EF4-FFF2-40B4-BE49-F238E27FC236}">
                <a16:creationId xmlns:a16="http://schemas.microsoft.com/office/drawing/2014/main" id="{F44F15C7-6335-712B-FFF9-1614FA3BBC8D}"/>
              </a:ext>
            </a:extLst>
          </p:cNvPr>
          <p:cNvGrpSpPr/>
          <p:nvPr/>
        </p:nvGrpSpPr>
        <p:grpSpPr>
          <a:xfrm>
            <a:off x="4355230" y="2277618"/>
            <a:ext cx="1656184" cy="414046"/>
            <a:chOff x="971600" y="1988840"/>
            <a:chExt cx="2880320" cy="720080"/>
          </a:xfrm>
        </p:grpSpPr>
        <p:sp>
          <p:nvSpPr>
            <p:cNvPr id="16" name="正方形/長方形 15">
              <a:extLst>
                <a:ext uri="{FF2B5EF4-FFF2-40B4-BE49-F238E27FC236}">
                  <a16:creationId xmlns:a16="http://schemas.microsoft.com/office/drawing/2014/main" id="{539B7931-F7FF-3398-7D61-A54CFC034399}"/>
                </a:ext>
              </a:extLst>
            </p:cNvPr>
            <p:cNvSpPr/>
            <p:nvPr/>
          </p:nvSpPr>
          <p:spPr>
            <a:xfrm>
              <a:off x="9716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a:t>
              </a:r>
              <a:endParaRPr kumimoji="1" lang="ja-JP" altLang="en-US" sz="1600" dirty="0">
                <a:solidFill>
                  <a:schemeClr val="tx1"/>
                </a:solidFill>
              </a:endParaRPr>
            </a:p>
          </p:txBody>
        </p:sp>
        <p:sp>
          <p:nvSpPr>
            <p:cNvPr id="17" name="正方形/長方形 16">
              <a:extLst>
                <a:ext uri="{FF2B5EF4-FFF2-40B4-BE49-F238E27FC236}">
                  <a16:creationId xmlns:a16="http://schemas.microsoft.com/office/drawing/2014/main" id="{77BF9D42-7C0B-2656-543F-4D6A973533F2}"/>
                </a:ext>
              </a:extLst>
            </p:cNvPr>
            <p:cNvSpPr/>
            <p:nvPr/>
          </p:nvSpPr>
          <p:spPr>
            <a:xfrm>
              <a:off x="16916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3</a:t>
              </a:r>
              <a:endParaRPr kumimoji="1" lang="ja-JP" altLang="en-US" sz="1600" dirty="0">
                <a:solidFill>
                  <a:schemeClr val="tx1"/>
                </a:solidFill>
              </a:endParaRPr>
            </a:p>
          </p:txBody>
        </p:sp>
        <p:sp>
          <p:nvSpPr>
            <p:cNvPr id="18" name="正方形/長方形 17">
              <a:extLst>
                <a:ext uri="{FF2B5EF4-FFF2-40B4-BE49-F238E27FC236}">
                  <a16:creationId xmlns:a16="http://schemas.microsoft.com/office/drawing/2014/main" id="{C74FDF1F-1ACA-32EF-19E0-3305FBFACA4F}"/>
                </a:ext>
              </a:extLst>
            </p:cNvPr>
            <p:cNvSpPr/>
            <p:nvPr/>
          </p:nvSpPr>
          <p:spPr>
            <a:xfrm>
              <a:off x="24117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4</a:t>
              </a:r>
              <a:endParaRPr kumimoji="1" lang="ja-JP" altLang="en-US" sz="1600" dirty="0">
                <a:solidFill>
                  <a:schemeClr val="tx1"/>
                </a:solidFill>
              </a:endParaRPr>
            </a:p>
          </p:txBody>
        </p:sp>
        <p:sp>
          <p:nvSpPr>
            <p:cNvPr id="19" name="正方形/長方形 18">
              <a:extLst>
                <a:ext uri="{FF2B5EF4-FFF2-40B4-BE49-F238E27FC236}">
                  <a16:creationId xmlns:a16="http://schemas.microsoft.com/office/drawing/2014/main" id="{E11106D4-B709-64E0-A694-A37B0266A3FE}"/>
                </a:ext>
              </a:extLst>
            </p:cNvPr>
            <p:cNvSpPr/>
            <p:nvPr/>
          </p:nvSpPr>
          <p:spPr>
            <a:xfrm>
              <a:off x="31318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8</a:t>
              </a:r>
              <a:endParaRPr kumimoji="1" lang="ja-JP" altLang="en-US" sz="1600" dirty="0">
                <a:solidFill>
                  <a:schemeClr val="tx1"/>
                </a:solidFill>
              </a:endParaRPr>
            </a:p>
          </p:txBody>
        </p:sp>
        <p:sp>
          <p:nvSpPr>
            <p:cNvPr id="20" name="正方形/長方形 19">
              <a:extLst>
                <a:ext uri="{FF2B5EF4-FFF2-40B4-BE49-F238E27FC236}">
                  <a16:creationId xmlns:a16="http://schemas.microsoft.com/office/drawing/2014/main" id="{5FDB283B-8FF2-276A-D54B-1D0B734D9F21}"/>
                </a:ext>
              </a:extLst>
            </p:cNvPr>
            <p:cNvSpPr/>
            <p:nvPr/>
          </p:nvSpPr>
          <p:spPr>
            <a:xfrm>
              <a:off x="9716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21" name="グループ化 20">
            <a:extLst>
              <a:ext uri="{FF2B5EF4-FFF2-40B4-BE49-F238E27FC236}">
                <a16:creationId xmlns:a16="http://schemas.microsoft.com/office/drawing/2014/main" id="{F55C7507-CDC8-0153-B3E7-196183265F82}"/>
              </a:ext>
            </a:extLst>
          </p:cNvPr>
          <p:cNvGrpSpPr/>
          <p:nvPr/>
        </p:nvGrpSpPr>
        <p:grpSpPr>
          <a:xfrm>
            <a:off x="7379566" y="3213722"/>
            <a:ext cx="1656184" cy="414046"/>
            <a:chOff x="5508104" y="3284984"/>
            <a:chExt cx="2880320" cy="720080"/>
          </a:xfrm>
        </p:grpSpPr>
        <p:sp>
          <p:nvSpPr>
            <p:cNvPr id="22" name="正方形/長方形 21">
              <a:extLst>
                <a:ext uri="{FF2B5EF4-FFF2-40B4-BE49-F238E27FC236}">
                  <a16:creationId xmlns:a16="http://schemas.microsoft.com/office/drawing/2014/main" id="{28E8384D-FEFB-DD10-250B-24AD074D6516}"/>
                </a:ext>
              </a:extLst>
            </p:cNvPr>
            <p:cNvSpPr/>
            <p:nvPr/>
          </p:nvSpPr>
          <p:spPr>
            <a:xfrm>
              <a:off x="5508104" y="3284984"/>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4</a:t>
              </a:r>
              <a:endParaRPr kumimoji="1" lang="ja-JP" altLang="en-US" sz="1600" dirty="0">
                <a:solidFill>
                  <a:schemeClr val="tx1"/>
                </a:solidFill>
              </a:endParaRPr>
            </a:p>
          </p:txBody>
        </p:sp>
        <p:sp>
          <p:nvSpPr>
            <p:cNvPr id="23" name="正方形/長方形 22">
              <a:extLst>
                <a:ext uri="{FF2B5EF4-FFF2-40B4-BE49-F238E27FC236}">
                  <a16:creationId xmlns:a16="http://schemas.microsoft.com/office/drawing/2014/main" id="{3C489F7A-4D7C-3904-18DA-EA7A2C9E741D}"/>
                </a:ext>
              </a:extLst>
            </p:cNvPr>
            <p:cNvSpPr/>
            <p:nvPr/>
          </p:nvSpPr>
          <p:spPr>
            <a:xfrm>
              <a:off x="6228184" y="3284984"/>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11</a:t>
              </a:r>
              <a:endParaRPr kumimoji="1" lang="ja-JP" altLang="en-US" sz="1600" dirty="0">
                <a:solidFill>
                  <a:schemeClr val="tx1"/>
                </a:solidFill>
              </a:endParaRPr>
            </a:p>
          </p:txBody>
        </p:sp>
        <p:sp>
          <p:nvSpPr>
            <p:cNvPr id="24" name="正方形/長方形 23">
              <a:extLst>
                <a:ext uri="{FF2B5EF4-FFF2-40B4-BE49-F238E27FC236}">
                  <a16:creationId xmlns:a16="http://schemas.microsoft.com/office/drawing/2014/main" id="{60B939FD-6F02-B011-85CD-EE2907CAA971}"/>
                </a:ext>
              </a:extLst>
            </p:cNvPr>
            <p:cNvSpPr/>
            <p:nvPr/>
          </p:nvSpPr>
          <p:spPr>
            <a:xfrm>
              <a:off x="6948264" y="3284984"/>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6</a:t>
              </a:r>
              <a:endParaRPr kumimoji="1" lang="ja-JP" altLang="en-US" sz="1600" dirty="0">
                <a:solidFill>
                  <a:schemeClr val="tx1"/>
                </a:solidFill>
              </a:endParaRPr>
            </a:p>
          </p:txBody>
        </p:sp>
        <p:sp>
          <p:nvSpPr>
            <p:cNvPr id="25" name="正方形/長方形 24">
              <a:extLst>
                <a:ext uri="{FF2B5EF4-FFF2-40B4-BE49-F238E27FC236}">
                  <a16:creationId xmlns:a16="http://schemas.microsoft.com/office/drawing/2014/main" id="{72B5F590-A462-C977-EE53-51CBF3AFE28F}"/>
                </a:ext>
              </a:extLst>
            </p:cNvPr>
            <p:cNvSpPr/>
            <p:nvPr/>
          </p:nvSpPr>
          <p:spPr>
            <a:xfrm>
              <a:off x="7668344" y="3284984"/>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13</a:t>
              </a:r>
              <a:endParaRPr kumimoji="1" lang="ja-JP" altLang="en-US" sz="1600" dirty="0">
                <a:solidFill>
                  <a:schemeClr val="tx1"/>
                </a:solidFill>
              </a:endParaRPr>
            </a:p>
          </p:txBody>
        </p:sp>
        <p:sp>
          <p:nvSpPr>
            <p:cNvPr id="26" name="正方形/長方形 25">
              <a:extLst>
                <a:ext uri="{FF2B5EF4-FFF2-40B4-BE49-F238E27FC236}">
                  <a16:creationId xmlns:a16="http://schemas.microsoft.com/office/drawing/2014/main" id="{4CF74AE0-2975-42D8-5E73-0E8268673B7E}"/>
                </a:ext>
              </a:extLst>
            </p:cNvPr>
            <p:cNvSpPr/>
            <p:nvPr/>
          </p:nvSpPr>
          <p:spPr>
            <a:xfrm>
              <a:off x="5508104" y="3284984"/>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27" name="テキスト ボックス 26">
            <a:extLst>
              <a:ext uri="{FF2B5EF4-FFF2-40B4-BE49-F238E27FC236}">
                <a16:creationId xmlns:a16="http://schemas.microsoft.com/office/drawing/2014/main" id="{80718EC5-1C3A-0B4B-B835-A86FC9067B49}"/>
              </a:ext>
            </a:extLst>
          </p:cNvPr>
          <p:cNvSpPr txBox="1"/>
          <p:nvPr/>
        </p:nvSpPr>
        <p:spPr>
          <a:xfrm>
            <a:off x="4931294" y="2709666"/>
            <a:ext cx="543739" cy="523220"/>
          </a:xfrm>
          <a:prstGeom prst="rect">
            <a:avLst/>
          </a:prstGeom>
          <a:noFill/>
        </p:spPr>
        <p:txBody>
          <a:bodyPr wrap="none" rtlCol="0">
            <a:spAutoFit/>
          </a:bodyPr>
          <a:lstStyle/>
          <a:p>
            <a:r>
              <a:rPr kumimoji="1" lang="ja-JP" altLang="en-US" sz="2800" dirty="0"/>
              <a:t>＋</a:t>
            </a:r>
          </a:p>
        </p:txBody>
      </p:sp>
      <p:sp>
        <p:nvSpPr>
          <p:cNvPr id="28" name="右矢印 76">
            <a:extLst>
              <a:ext uri="{FF2B5EF4-FFF2-40B4-BE49-F238E27FC236}">
                <a16:creationId xmlns:a16="http://schemas.microsoft.com/office/drawing/2014/main" id="{6C3349C6-D909-D5B2-0DA9-77AF9BD85D86}"/>
              </a:ext>
            </a:extLst>
          </p:cNvPr>
          <p:cNvSpPr/>
          <p:nvPr/>
        </p:nvSpPr>
        <p:spPr>
          <a:xfrm>
            <a:off x="1258886" y="3861794"/>
            <a:ext cx="1721849" cy="453315"/>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Picture 2" descr="ä¼ç¤¾ã®å»ºç©ã®ã¢ã¤ã³ã³ï¼å·¥å ´ï¼">
            <a:extLst>
              <a:ext uri="{FF2B5EF4-FFF2-40B4-BE49-F238E27FC236}">
                <a16:creationId xmlns:a16="http://schemas.microsoft.com/office/drawing/2014/main" id="{A8F7E291-0E20-4E6F-861A-358EC04066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758" y="4221834"/>
            <a:ext cx="1007366" cy="936850"/>
          </a:xfrm>
          <a:prstGeom prst="rect">
            <a:avLst/>
          </a:prstGeom>
          <a:noFill/>
          <a:extLst>
            <a:ext uri="{909E8E84-426E-40DD-AFC4-6F175D3DCCD1}">
              <a14:hiddenFill xmlns:a14="http://schemas.microsoft.com/office/drawing/2010/main">
                <a:solidFill>
                  <a:srgbClr val="FFFFFF"/>
                </a:solidFill>
              </a14:hiddenFill>
            </a:ext>
          </a:extLst>
        </p:spPr>
      </p:pic>
      <p:sp>
        <p:nvSpPr>
          <p:cNvPr id="30" name="左矢印 78">
            <a:extLst>
              <a:ext uri="{FF2B5EF4-FFF2-40B4-BE49-F238E27FC236}">
                <a16:creationId xmlns:a16="http://schemas.microsoft.com/office/drawing/2014/main" id="{69BD6957-3C7E-4719-F853-3A08485A17DC}"/>
              </a:ext>
            </a:extLst>
          </p:cNvPr>
          <p:cNvSpPr/>
          <p:nvPr/>
        </p:nvSpPr>
        <p:spPr>
          <a:xfrm rot="5400000">
            <a:off x="3488921" y="3936015"/>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1" name="左矢印 79">
            <a:extLst>
              <a:ext uri="{FF2B5EF4-FFF2-40B4-BE49-F238E27FC236}">
                <a16:creationId xmlns:a16="http://schemas.microsoft.com/office/drawing/2014/main" id="{05448DC1-5938-624E-8A27-B680B5D3E827}"/>
              </a:ext>
            </a:extLst>
          </p:cNvPr>
          <p:cNvSpPr/>
          <p:nvPr/>
        </p:nvSpPr>
        <p:spPr>
          <a:xfrm rot="16200000">
            <a:off x="413470" y="3864753"/>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32" name="Picture 2" descr="目覚まし時計のイラスト">
            <a:extLst>
              <a:ext uri="{FF2B5EF4-FFF2-40B4-BE49-F238E27FC236}">
                <a16:creationId xmlns:a16="http://schemas.microsoft.com/office/drawing/2014/main" id="{64332264-E566-DFA9-A248-014C193A75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8926" y="3565675"/>
            <a:ext cx="908653" cy="10882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ä¼ç¤¾ã®å»ºç©ã®ã¢ã¤ã³ã³ï¼å·¥å ´ï¼">
            <a:extLst>
              <a:ext uri="{FF2B5EF4-FFF2-40B4-BE49-F238E27FC236}">
                <a16:creationId xmlns:a16="http://schemas.microsoft.com/office/drawing/2014/main" id="{2B60C867-AAC1-1D3F-EDD6-86AF58687F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4293096"/>
            <a:ext cx="1007366" cy="936850"/>
          </a:xfrm>
          <a:prstGeom prst="rect">
            <a:avLst/>
          </a:prstGeom>
          <a:noFill/>
          <a:extLst>
            <a:ext uri="{909E8E84-426E-40DD-AFC4-6F175D3DCCD1}">
              <a14:hiddenFill xmlns:a14="http://schemas.microsoft.com/office/drawing/2010/main">
                <a:solidFill>
                  <a:srgbClr val="FFFFFF"/>
                </a:solidFill>
              </a14:hiddenFill>
            </a:ext>
          </a:extLst>
        </p:spPr>
      </p:pic>
      <p:sp>
        <p:nvSpPr>
          <p:cNvPr id="34" name="正方形/長方形 33">
            <a:extLst>
              <a:ext uri="{FF2B5EF4-FFF2-40B4-BE49-F238E27FC236}">
                <a16:creationId xmlns:a16="http://schemas.microsoft.com/office/drawing/2014/main" id="{FE138B80-F1D1-0650-DA16-E1AFC5AA43F7}"/>
              </a:ext>
            </a:extLst>
          </p:cNvPr>
          <p:cNvSpPr/>
          <p:nvPr/>
        </p:nvSpPr>
        <p:spPr>
          <a:xfrm>
            <a:off x="459636" y="3141714"/>
            <a:ext cx="414046" cy="4140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3</a:t>
            </a:r>
            <a:endParaRPr kumimoji="1" lang="ja-JP" altLang="en-US" sz="1600" dirty="0">
              <a:solidFill>
                <a:schemeClr val="tx1"/>
              </a:solidFill>
            </a:endParaRPr>
          </a:p>
        </p:txBody>
      </p:sp>
      <p:sp>
        <p:nvSpPr>
          <p:cNvPr id="35" name="正方形/長方形 34">
            <a:extLst>
              <a:ext uri="{FF2B5EF4-FFF2-40B4-BE49-F238E27FC236}">
                <a16:creationId xmlns:a16="http://schemas.microsoft.com/office/drawing/2014/main" id="{A5F5A019-F9C3-5CB0-08E0-F4FD83CC9EF3}"/>
              </a:ext>
            </a:extLst>
          </p:cNvPr>
          <p:cNvSpPr/>
          <p:nvPr/>
        </p:nvSpPr>
        <p:spPr>
          <a:xfrm>
            <a:off x="459636" y="2205610"/>
            <a:ext cx="414046" cy="4140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a:t>
            </a:r>
            <a:endParaRPr kumimoji="1" lang="ja-JP" altLang="en-US" sz="1600" dirty="0">
              <a:solidFill>
                <a:schemeClr val="tx1"/>
              </a:solidFill>
            </a:endParaRPr>
          </a:p>
        </p:txBody>
      </p:sp>
      <p:sp>
        <p:nvSpPr>
          <p:cNvPr id="36" name="正方形/長方形 35">
            <a:extLst>
              <a:ext uri="{FF2B5EF4-FFF2-40B4-BE49-F238E27FC236}">
                <a16:creationId xmlns:a16="http://schemas.microsoft.com/office/drawing/2014/main" id="{F92B0C86-CAB5-AC5A-9D2E-DE0258D18664}"/>
              </a:ext>
            </a:extLst>
          </p:cNvPr>
          <p:cNvSpPr/>
          <p:nvPr/>
        </p:nvSpPr>
        <p:spPr>
          <a:xfrm>
            <a:off x="3419872" y="3212976"/>
            <a:ext cx="414046" cy="4140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4</a:t>
            </a:r>
            <a:endParaRPr kumimoji="1" lang="ja-JP" altLang="en-US" sz="1600" dirty="0">
              <a:solidFill>
                <a:schemeClr val="tx1"/>
              </a:solidFill>
            </a:endParaRPr>
          </a:p>
        </p:txBody>
      </p:sp>
      <p:sp>
        <p:nvSpPr>
          <p:cNvPr id="37" name="テキスト ボックス 36">
            <a:extLst>
              <a:ext uri="{FF2B5EF4-FFF2-40B4-BE49-F238E27FC236}">
                <a16:creationId xmlns:a16="http://schemas.microsoft.com/office/drawing/2014/main" id="{5E210323-7CB6-815F-9FEA-5A31A1CB529F}"/>
              </a:ext>
            </a:extLst>
          </p:cNvPr>
          <p:cNvSpPr txBox="1"/>
          <p:nvPr/>
        </p:nvSpPr>
        <p:spPr>
          <a:xfrm>
            <a:off x="394790" y="2637658"/>
            <a:ext cx="543739" cy="523220"/>
          </a:xfrm>
          <a:prstGeom prst="rect">
            <a:avLst/>
          </a:prstGeom>
          <a:noFill/>
        </p:spPr>
        <p:txBody>
          <a:bodyPr wrap="none" rtlCol="0">
            <a:spAutoFit/>
          </a:bodyPr>
          <a:lstStyle/>
          <a:p>
            <a:r>
              <a:rPr kumimoji="1" lang="ja-JP" altLang="en-US" sz="2800" dirty="0"/>
              <a:t>＋</a:t>
            </a:r>
          </a:p>
        </p:txBody>
      </p:sp>
      <p:sp>
        <p:nvSpPr>
          <p:cNvPr id="38" name="テキスト ボックス 37">
            <a:extLst>
              <a:ext uri="{FF2B5EF4-FFF2-40B4-BE49-F238E27FC236}">
                <a16:creationId xmlns:a16="http://schemas.microsoft.com/office/drawing/2014/main" id="{C643E972-4194-5E4C-AB41-B742DF583A77}"/>
              </a:ext>
            </a:extLst>
          </p:cNvPr>
          <p:cNvSpPr txBox="1"/>
          <p:nvPr/>
        </p:nvSpPr>
        <p:spPr>
          <a:xfrm>
            <a:off x="1835696" y="1052736"/>
            <a:ext cx="5570756" cy="954107"/>
          </a:xfrm>
          <a:prstGeom prst="rect">
            <a:avLst/>
          </a:prstGeom>
          <a:noFill/>
        </p:spPr>
        <p:txBody>
          <a:bodyPr wrap="none" rtlCol="0">
            <a:spAutoFit/>
          </a:bodyPr>
          <a:lstStyle/>
          <a:p>
            <a:r>
              <a:rPr lang="ja-JP" altLang="en-US" sz="2800" dirty="0"/>
              <a:t>一つの計算をするのと同じ時間で</a:t>
            </a:r>
            <a:endParaRPr lang="en-US" altLang="ja-JP" sz="2800" dirty="0"/>
          </a:p>
          <a:p>
            <a:r>
              <a:rPr lang="ja-JP" altLang="en-US" sz="2800" dirty="0"/>
              <a:t>複数の計算を同時に実行できる</a:t>
            </a:r>
            <a:endParaRPr kumimoji="1" lang="ja-JP" altLang="en-US" sz="2800" dirty="0"/>
          </a:p>
        </p:txBody>
      </p:sp>
      <p:sp>
        <p:nvSpPr>
          <p:cNvPr id="39" name="テキスト ボックス 38">
            <a:extLst>
              <a:ext uri="{FF2B5EF4-FFF2-40B4-BE49-F238E27FC236}">
                <a16:creationId xmlns:a16="http://schemas.microsoft.com/office/drawing/2014/main" id="{E9534CC7-8F40-4732-8DA4-CD2F42B99895}"/>
              </a:ext>
            </a:extLst>
          </p:cNvPr>
          <p:cNvSpPr txBox="1"/>
          <p:nvPr/>
        </p:nvSpPr>
        <p:spPr>
          <a:xfrm>
            <a:off x="179512" y="5589240"/>
            <a:ext cx="7930376" cy="461665"/>
          </a:xfrm>
          <a:prstGeom prst="rect">
            <a:avLst/>
          </a:prstGeom>
          <a:noFill/>
        </p:spPr>
        <p:txBody>
          <a:bodyPr wrap="none" rtlCol="0">
            <a:spAutoFit/>
          </a:bodyPr>
          <a:lstStyle/>
          <a:p>
            <a:r>
              <a:rPr kumimoji="1" lang="en-US" altLang="ja-JP" sz="2400" dirty="0"/>
              <a:t>CPU</a:t>
            </a:r>
            <a:r>
              <a:rPr kumimoji="1" lang="ja-JP" altLang="en-US" sz="2400" dirty="0"/>
              <a:t>の理論ピーク性能は「</a:t>
            </a:r>
            <a:r>
              <a:rPr kumimoji="1" lang="en-US" altLang="ja-JP" sz="2400" dirty="0"/>
              <a:t>SIMD</a:t>
            </a:r>
            <a:r>
              <a:rPr kumimoji="1" lang="ja-JP" altLang="en-US" sz="2400" dirty="0"/>
              <a:t>幅を使い切った時」の値</a:t>
            </a:r>
          </a:p>
        </p:txBody>
      </p:sp>
      <p:sp>
        <p:nvSpPr>
          <p:cNvPr id="40" name="テキスト ボックス 39">
            <a:extLst>
              <a:ext uri="{FF2B5EF4-FFF2-40B4-BE49-F238E27FC236}">
                <a16:creationId xmlns:a16="http://schemas.microsoft.com/office/drawing/2014/main" id="{65FB0DED-A443-D0DE-8E4D-1AA2A74A8C3C}"/>
              </a:ext>
            </a:extLst>
          </p:cNvPr>
          <p:cNvSpPr txBox="1"/>
          <p:nvPr/>
        </p:nvSpPr>
        <p:spPr>
          <a:xfrm>
            <a:off x="755576" y="6093296"/>
            <a:ext cx="7952818" cy="461665"/>
          </a:xfrm>
          <a:prstGeom prst="rect">
            <a:avLst/>
          </a:prstGeom>
          <a:noFill/>
        </p:spPr>
        <p:txBody>
          <a:bodyPr wrap="none" rtlCol="0">
            <a:spAutoFit/>
          </a:bodyPr>
          <a:lstStyle/>
          <a:p>
            <a:r>
              <a:rPr kumimoji="1" lang="en-US" altLang="ja-JP" sz="2400" dirty="0"/>
              <a:t>SIMD</a:t>
            </a:r>
            <a:r>
              <a:rPr kumimoji="1" lang="ja-JP" altLang="en-US" sz="2400" dirty="0"/>
              <a:t>が使えていなければ、数分の一の性能しか出せない</a:t>
            </a:r>
          </a:p>
        </p:txBody>
      </p:sp>
      <p:sp>
        <p:nvSpPr>
          <p:cNvPr id="41" name="右矢印 106">
            <a:extLst>
              <a:ext uri="{FF2B5EF4-FFF2-40B4-BE49-F238E27FC236}">
                <a16:creationId xmlns:a16="http://schemas.microsoft.com/office/drawing/2014/main" id="{56C46DD8-7E72-2897-F0DB-3DF624644C58}"/>
              </a:ext>
            </a:extLst>
          </p:cNvPr>
          <p:cNvSpPr/>
          <p:nvPr/>
        </p:nvSpPr>
        <p:spPr>
          <a:xfrm>
            <a:off x="323528" y="6165304"/>
            <a:ext cx="432048" cy="322628"/>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Tree>
    <p:extLst>
      <p:ext uri="{BB962C8B-B14F-4D97-AF65-F5344CB8AC3E}">
        <p14:creationId xmlns:p14="http://schemas.microsoft.com/office/powerpoint/2010/main" val="1061834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EA480DF-15CC-4096-8138-1F0510424895}"/>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テキスト ボックス 2">
            <a:extLst>
              <a:ext uri="{FF2B5EF4-FFF2-40B4-BE49-F238E27FC236}">
                <a16:creationId xmlns:a16="http://schemas.microsoft.com/office/drawing/2014/main" id="{6B8CA125-A0F9-00C7-88D7-F4857C2E4164}"/>
              </a:ext>
            </a:extLst>
          </p:cNvPr>
          <p:cNvSpPr txBox="1"/>
          <p:nvPr/>
        </p:nvSpPr>
        <p:spPr>
          <a:xfrm>
            <a:off x="1403648" y="1196752"/>
            <a:ext cx="5929828" cy="523220"/>
          </a:xfrm>
          <a:prstGeom prst="rect">
            <a:avLst/>
          </a:prstGeom>
          <a:noFill/>
        </p:spPr>
        <p:txBody>
          <a:bodyPr wrap="none" rtlCol="0">
            <a:spAutoFit/>
          </a:bodyPr>
          <a:lstStyle/>
          <a:p>
            <a:r>
              <a:rPr lang="ja-JP" altLang="en-US" sz="2800" dirty="0"/>
              <a:t>各位置ごとに異なる演算はできない</a:t>
            </a:r>
            <a:endParaRPr kumimoji="1" lang="ja-JP" altLang="en-US" sz="2800" dirty="0"/>
          </a:p>
        </p:txBody>
      </p:sp>
      <p:sp>
        <p:nvSpPr>
          <p:cNvPr id="4" name="正方形/長方形 3">
            <a:extLst>
              <a:ext uri="{FF2B5EF4-FFF2-40B4-BE49-F238E27FC236}">
                <a16:creationId xmlns:a16="http://schemas.microsoft.com/office/drawing/2014/main" id="{08F43868-05A9-3B2F-CB0B-C426AC0AE80C}"/>
              </a:ext>
            </a:extLst>
          </p:cNvPr>
          <p:cNvSpPr/>
          <p:nvPr/>
        </p:nvSpPr>
        <p:spPr>
          <a:xfrm>
            <a:off x="3059832" y="227687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1</a:t>
            </a:r>
            <a:endParaRPr kumimoji="1" lang="ja-JP" altLang="en-US" sz="2800" dirty="0">
              <a:solidFill>
                <a:schemeClr val="tx1"/>
              </a:solidFill>
            </a:endParaRPr>
          </a:p>
        </p:txBody>
      </p:sp>
      <p:sp>
        <p:nvSpPr>
          <p:cNvPr id="5" name="正方形/長方形 4">
            <a:extLst>
              <a:ext uri="{FF2B5EF4-FFF2-40B4-BE49-F238E27FC236}">
                <a16:creationId xmlns:a16="http://schemas.microsoft.com/office/drawing/2014/main" id="{833CB6BC-BB81-ED2B-9E21-FC65996C5EC1}"/>
              </a:ext>
            </a:extLst>
          </p:cNvPr>
          <p:cNvSpPr/>
          <p:nvPr/>
        </p:nvSpPr>
        <p:spPr>
          <a:xfrm>
            <a:off x="3779912" y="227687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3</a:t>
            </a: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B4BD9CC3-F8B8-7DE0-90B1-D600CF5F93E5}"/>
              </a:ext>
            </a:extLst>
          </p:cNvPr>
          <p:cNvSpPr/>
          <p:nvPr/>
        </p:nvSpPr>
        <p:spPr>
          <a:xfrm>
            <a:off x="4499992" y="227687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4</a:t>
            </a:r>
            <a:endParaRPr kumimoji="1" lang="ja-JP" altLang="en-US" sz="2800" dirty="0">
              <a:solidFill>
                <a:schemeClr val="tx1"/>
              </a:solidFill>
            </a:endParaRPr>
          </a:p>
        </p:txBody>
      </p:sp>
      <p:sp>
        <p:nvSpPr>
          <p:cNvPr id="7" name="正方形/長方形 6">
            <a:extLst>
              <a:ext uri="{FF2B5EF4-FFF2-40B4-BE49-F238E27FC236}">
                <a16:creationId xmlns:a16="http://schemas.microsoft.com/office/drawing/2014/main" id="{F0E07FA4-0F31-9CB9-2DCD-283BF82CB4CF}"/>
              </a:ext>
            </a:extLst>
          </p:cNvPr>
          <p:cNvSpPr/>
          <p:nvPr/>
        </p:nvSpPr>
        <p:spPr>
          <a:xfrm>
            <a:off x="5220072" y="227687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8" name="正方形/長方形 7">
            <a:extLst>
              <a:ext uri="{FF2B5EF4-FFF2-40B4-BE49-F238E27FC236}">
                <a16:creationId xmlns:a16="http://schemas.microsoft.com/office/drawing/2014/main" id="{9A172E26-0EED-523C-72D4-C844165EDC41}"/>
              </a:ext>
            </a:extLst>
          </p:cNvPr>
          <p:cNvSpPr/>
          <p:nvPr/>
        </p:nvSpPr>
        <p:spPr>
          <a:xfrm>
            <a:off x="3059832" y="321297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dirty="0">
              <a:solidFill>
                <a:schemeClr val="tx1"/>
              </a:solidFill>
            </a:endParaRPr>
          </a:p>
        </p:txBody>
      </p:sp>
      <p:sp>
        <p:nvSpPr>
          <p:cNvPr id="9" name="正方形/長方形 8">
            <a:extLst>
              <a:ext uri="{FF2B5EF4-FFF2-40B4-BE49-F238E27FC236}">
                <a16:creationId xmlns:a16="http://schemas.microsoft.com/office/drawing/2014/main" id="{3BA53976-18E7-8E30-F94E-E6F9B46A49A5}"/>
              </a:ext>
            </a:extLst>
          </p:cNvPr>
          <p:cNvSpPr/>
          <p:nvPr/>
        </p:nvSpPr>
        <p:spPr>
          <a:xfrm>
            <a:off x="3779912" y="321297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DEB8A2E2-6D28-E7CD-62D6-56BB52BF6D69}"/>
              </a:ext>
            </a:extLst>
          </p:cNvPr>
          <p:cNvSpPr/>
          <p:nvPr/>
        </p:nvSpPr>
        <p:spPr>
          <a:xfrm>
            <a:off x="4499992" y="321297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2</a:t>
            </a:r>
            <a:endParaRPr kumimoji="1" lang="ja-JP" altLang="en-US" sz="2800" dirty="0">
              <a:solidFill>
                <a:schemeClr val="tx1"/>
              </a:solidFill>
            </a:endParaRPr>
          </a:p>
        </p:txBody>
      </p:sp>
      <p:sp>
        <p:nvSpPr>
          <p:cNvPr id="11" name="正方形/長方形 10">
            <a:extLst>
              <a:ext uri="{FF2B5EF4-FFF2-40B4-BE49-F238E27FC236}">
                <a16:creationId xmlns:a16="http://schemas.microsoft.com/office/drawing/2014/main" id="{6A18770B-46FD-8945-C5C1-C0E8C61B9B36}"/>
              </a:ext>
            </a:extLst>
          </p:cNvPr>
          <p:cNvSpPr/>
          <p:nvPr/>
        </p:nvSpPr>
        <p:spPr>
          <a:xfrm>
            <a:off x="5220072" y="321297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12" name="正方形/長方形 11">
            <a:extLst>
              <a:ext uri="{FF2B5EF4-FFF2-40B4-BE49-F238E27FC236}">
                <a16:creationId xmlns:a16="http://schemas.microsoft.com/office/drawing/2014/main" id="{C77BE9E2-FF23-DDEC-6681-F0BD9CD1D001}"/>
              </a:ext>
            </a:extLst>
          </p:cNvPr>
          <p:cNvSpPr/>
          <p:nvPr/>
        </p:nvSpPr>
        <p:spPr>
          <a:xfrm>
            <a:off x="3059832" y="429309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4</a:t>
            </a:r>
            <a:endParaRPr kumimoji="1" lang="ja-JP" altLang="en-US" sz="2800" dirty="0">
              <a:solidFill>
                <a:schemeClr val="tx1"/>
              </a:solidFill>
            </a:endParaRPr>
          </a:p>
        </p:txBody>
      </p:sp>
      <p:sp>
        <p:nvSpPr>
          <p:cNvPr id="13" name="正方形/長方形 12">
            <a:extLst>
              <a:ext uri="{FF2B5EF4-FFF2-40B4-BE49-F238E27FC236}">
                <a16:creationId xmlns:a16="http://schemas.microsoft.com/office/drawing/2014/main" id="{D70899DC-F013-4576-34BF-D5E6C2331B0E}"/>
              </a:ext>
            </a:extLst>
          </p:cNvPr>
          <p:cNvSpPr/>
          <p:nvPr/>
        </p:nvSpPr>
        <p:spPr>
          <a:xfrm>
            <a:off x="3779912" y="429309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11</a:t>
            </a:r>
            <a:endParaRPr kumimoji="1" lang="ja-JP" altLang="en-US" sz="2800" dirty="0">
              <a:solidFill>
                <a:schemeClr val="tx1"/>
              </a:solidFill>
            </a:endParaRPr>
          </a:p>
        </p:txBody>
      </p:sp>
      <p:sp>
        <p:nvSpPr>
          <p:cNvPr id="14" name="正方形/長方形 13">
            <a:extLst>
              <a:ext uri="{FF2B5EF4-FFF2-40B4-BE49-F238E27FC236}">
                <a16:creationId xmlns:a16="http://schemas.microsoft.com/office/drawing/2014/main" id="{C06F135D-E5CD-3EB4-1C3E-EA85D30A5784}"/>
              </a:ext>
            </a:extLst>
          </p:cNvPr>
          <p:cNvSpPr/>
          <p:nvPr/>
        </p:nvSpPr>
        <p:spPr>
          <a:xfrm>
            <a:off x="4499992" y="429309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6</a:t>
            </a:r>
            <a:endParaRPr kumimoji="1" lang="ja-JP" altLang="en-US" sz="2800" dirty="0">
              <a:solidFill>
                <a:schemeClr val="tx1"/>
              </a:solidFill>
            </a:endParaRPr>
          </a:p>
        </p:txBody>
      </p:sp>
      <p:sp>
        <p:nvSpPr>
          <p:cNvPr id="15" name="正方形/長方形 14">
            <a:extLst>
              <a:ext uri="{FF2B5EF4-FFF2-40B4-BE49-F238E27FC236}">
                <a16:creationId xmlns:a16="http://schemas.microsoft.com/office/drawing/2014/main" id="{2D5AD0BE-8281-B955-A93B-80E7ED33EE10}"/>
              </a:ext>
            </a:extLst>
          </p:cNvPr>
          <p:cNvSpPr/>
          <p:nvPr/>
        </p:nvSpPr>
        <p:spPr>
          <a:xfrm>
            <a:off x="5220072" y="429309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13</a:t>
            </a:r>
            <a:endParaRPr kumimoji="1" lang="ja-JP" altLang="en-US" sz="2800" dirty="0">
              <a:solidFill>
                <a:schemeClr val="tx1"/>
              </a:solidFill>
            </a:endParaRPr>
          </a:p>
        </p:txBody>
      </p:sp>
      <p:sp>
        <p:nvSpPr>
          <p:cNvPr id="16" name="テキスト ボックス 15">
            <a:extLst>
              <a:ext uri="{FF2B5EF4-FFF2-40B4-BE49-F238E27FC236}">
                <a16:creationId xmlns:a16="http://schemas.microsoft.com/office/drawing/2014/main" id="{58DBFAA8-D25C-8F47-979F-CF32872A26FB}"/>
              </a:ext>
            </a:extLst>
          </p:cNvPr>
          <p:cNvSpPr txBox="1"/>
          <p:nvPr/>
        </p:nvSpPr>
        <p:spPr>
          <a:xfrm>
            <a:off x="2247903" y="3275402"/>
            <a:ext cx="543739" cy="523220"/>
          </a:xfrm>
          <a:prstGeom prst="rect">
            <a:avLst/>
          </a:prstGeom>
          <a:noFill/>
        </p:spPr>
        <p:txBody>
          <a:bodyPr wrap="none" rtlCol="0">
            <a:spAutoFit/>
          </a:bodyPr>
          <a:lstStyle/>
          <a:p>
            <a:r>
              <a:rPr kumimoji="1" lang="ja-JP" altLang="en-US" sz="2800" dirty="0"/>
              <a:t>＋</a:t>
            </a:r>
          </a:p>
        </p:txBody>
      </p:sp>
      <p:cxnSp>
        <p:nvCxnSpPr>
          <p:cNvPr id="17" name="直線コネクタ 16">
            <a:extLst>
              <a:ext uri="{FF2B5EF4-FFF2-40B4-BE49-F238E27FC236}">
                <a16:creationId xmlns:a16="http://schemas.microsoft.com/office/drawing/2014/main" id="{8568AC76-E934-A69A-749F-F3FE21AFA306}"/>
              </a:ext>
            </a:extLst>
          </p:cNvPr>
          <p:cNvCxnSpPr/>
          <p:nvPr/>
        </p:nvCxnSpPr>
        <p:spPr>
          <a:xfrm>
            <a:off x="2195736" y="4077072"/>
            <a:ext cx="432048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E71AD013-1462-BE40-28F0-BB39328A2994}"/>
              </a:ext>
            </a:extLst>
          </p:cNvPr>
          <p:cNvSpPr/>
          <p:nvPr/>
        </p:nvSpPr>
        <p:spPr>
          <a:xfrm>
            <a:off x="3059832" y="227687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BA24AE2-C759-6B16-2EAD-AE9F09FEB604}"/>
              </a:ext>
            </a:extLst>
          </p:cNvPr>
          <p:cNvSpPr/>
          <p:nvPr/>
        </p:nvSpPr>
        <p:spPr>
          <a:xfrm>
            <a:off x="3059832" y="321297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92F7D5A6-90CF-313F-4BB3-47A2502DDE01}"/>
              </a:ext>
            </a:extLst>
          </p:cNvPr>
          <p:cNvSpPr/>
          <p:nvPr/>
        </p:nvSpPr>
        <p:spPr>
          <a:xfrm>
            <a:off x="3059832" y="429309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2B53CF97-A37B-E58C-44FB-AC93B569234D}"/>
              </a:ext>
            </a:extLst>
          </p:cNvPr>
          <p:cNvSpPr/>
          <p:nvPr/>
        </p:nvSpPr>
        <p:spPr>
          <a:xfrm>
            <a:off x="2195736" y="3212976"/>
            <a:ext cx="648072" cy="6480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FAE41AE-318F-CBC6-84D4-F6F467FBB1DC}"/>
              </a:ext>
            </a:extLst>
          </p:cNvPr>
          <p:cNvSpPr txBox="1"/>
          <p:nvPr/>
        </p:nvSpPr>
        <p:spPr>
          <a:xfrm>
            <a:off x="755576" y="5301208"/>
            <a:ext cx="6311343" cy="1200329"/>
          </a:xfrm>
          <a:prstGeom prst="rect">
            <a:avLst/>
          </a:prstGeom>
          <a:noFill/>
        </p:spPr>
        <p:txBody>
          <a:bodyPr wrap="none" rtlCol="0">
            <a:spAutoFit/>
          </a:bodyPr>
          <a:lstStyle/>
          <a:p>
            <a:r>
              <a:rPr kumimoji="1" lang="ja-JP" altLang="en-US" sz="2400" dirty="0"/>
              <a:t>複数のデータ</a:t>
            </a:r>
            <a:r>
              <a:rPr kumimoji="1" lang="en-US" altLang="ja-JP" sz="2400" dirty="0"/>
              <a:t>(Multiple Data)</a:t>
            </a:r>
            <a:r>
              <a:rPr kumimoji="1" lang="ja-JP" altLang="en-US" sz="2400" dirty="0"/>
              <a:t>に</a:t>
            </a:r>
            <a:endParaRPr kumimoji="1" lang="en-US" altLang="ja-JP" sz="2400" dirty="0"/>
          </a:p>
          <a:p>
            <a:r>
              <a:rPr kumimoji="1" lang="ja-JP" altLang="en-US" sz="2400" dirty="0"/>
              <a:t>単一の演算 </a:t>
            </a:r>
            <a:r>
              <a:rPr kumimoji="1" lang="en-US" altLang="ja-JP" sz="2400" dirty="0"/>
              <a:t>(Single Instruction)</a:t>
            </a:r>
            <a:r>
              <a:rPr kumimoji="1" lang="ja-JP" altLang="en-US" sz="2400" dirty="0"/>
              <a:t>を実行するから</a:t>
            </a:r>
            <a:endParaRPr kumimoji="1" lang="en-US" altLang="ja-JP" sz="2400" dirty="0"/>
          </a:p>
          <a:p>
            <a:r>
              <a:rPr lang="en-US" altLang="ja-JP" sz="2400" dirty="0"/>
              <a:t>SIMD (</a:t>
            </a:r>
            <a:r>
              <a:rPr lang="en-US" altLang="ja-JP" sz="2400" dirty="0">
                <a:solidFill>
                  <a:srgbClr val="FF0000"/>
                </a:solidFill>
              </a:rPr>
              <a:t>S</a:t>
            </a:r>
            <a:r>
              <a:rPr lang="en-US" altLang="ja-JP" sz="2400" dirty="0"/>
              <a:t>ingle </a:t>
            </a:r>
            <a:r>
              <a:rPr lang="en-US" altLang="ja-JP" sz="2400" dirty="0">
                <a:solidFill>
                  <a:srgbClr val="FF0000"/>
                </a:solidFill>
              </a:rPr>
              <a:t>I</a:t>
            </a:r>
            <a:r>
              <a:rPr lang="en-US" altLang="ja-JP" sz="2400" dirty="0"/>
              <a:t>nstruction </a:t>
            </a:r>
            <a:r>
              <a:rPr lang="en-US" altLang="ja-JP" sz="2400" dirty="0">
                <a:solidFill>
                  <a:srgbClr val="FF0000"/>
                </a:solidFill>
              </a:rPr>
              <a:t>M</a:t>
            </a:r>
            <a:r>
              <a:rPr lang="en-US" altLang="ja-JP" sz="2400" dirty="0"/>
              <a:t>ultiple </a:t>
            </a:r>
            <a:r>
              <a:rPr lang="en-US" altLang="ja-JP" sz="2400" dirty="0">
                <a:solidFill>
                  <a:srgbClr val="FF0000"/>
                </a:solidFill>
              </a:rPr>
              <a:t>D</a:t>
            </a:r>
            <a:r>
              <a:rPr lang="en-US" altLang="ja-JP" sz="2400" dirty="0"/>
              <a:t>ata)</a:t>
            </a:r>
            <a:endParaRPr kumimoji="1" lang="en-US" altLang="ja-JP" sz="2400" dirty="0"/>
          </a:p>
        </p:txBody>
      </p:sp>
    </p:spTree>
    <p:extLst>
      <p:ext uri="{BB962C8B-B14F-4D97-AF65-F5344CB8AC3E}">
        <p14:creationId xmlns:p14="http://schemas.microsoft.com/office/powerpoint/2010/main" val="4217134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D120BB-E8C2-8115-D68A-161DDE91A90A}"/>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テキスト ボックス 2">
            <a:extLst>
              <a:ext uri="{FF2B5EF4-FFF2-40B4-BE49-F238E27FC236}">
                <a16:creationId xmlns:a16="http://schemas.microsoft.com/office/drawing/2014/main" id="{C41F66AE-6A89-C435-0E4E-92EA10B9AD1A}"/>
              </a:ext>
            </a:extLst>
          </p:cNvPr>
          <p:cNvSpPr txBox="1"/>
          <p:nvPr/>
        </p:nvSpPr>
        <p:spPr>
          <a:xfrm>
            <a:off x="1403648" y="1196752"/>
            <a:ext cx="5211683" cy="523220"/>
          </a:xfrm>
          <a:prstGeom prst="rect">
            <a:avLst/>
          </a:prstGeom>
          <a:noFill/>
        </p:spPr>
        <p:txBody>
          <a:bodyPr wrap="none" rtlCol="0">
            <a:spAutoFit/>
          </a:bodyPr>
          <a:lstStyle/>
          <a:p>
            <a:r>
              <a:rPr kumimoji="1" lang="ja-JP" altLang="en-US" sz="2800" dirty="0"/>
              <a:t>使っていない位置は無駄になる</a:t>
            </a:r>
          </a:p>
        </p:txBody>
      </p:sp>
      <p:sp>
        <p:nvSpPr>
          <p:cNvPr id="4" name="正方形/長方形 3">
            <a:extLst>
              <a:ext uri="{FF2B5EF4-FFF2-40B4-BE49-F238E27FC236}">
                <a16:creationId xmlns:a16="http://schemas.microsoft.com/office/drawing/2014/main" id="{CFC07E7D-ECDF-752B-1A90-F4C93EFABD78}"/>
              </a:ext>
            </a:extLst>
          </p:cNvPr>
          <p:cNvSpPr/>
          <p:nvPr/>
        </p:nvSpPr>
        <p:spPr>
          <a:xfrm>
            <a:off x="3059832" y="227687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5" name="正方形/長方形 4">
            <a:extLst>
              <a:ext uri="{FF2B5EF4-FFF2-40B4-BE49-F238E27FC236}">
                <a16:creationId xmlns:a16="http://schemas.microsoft.com/office/drawing/2014/main" id="{03B2ED04-BCE8-731D-A995-53A23A762697}"/>
              </a:ext>
            </a:extLst>
          </p:cNvPr>
          <p:cNvSpPr/>
          <p:nvPr/>
        </p:nvSpPr>
        <p:spPr>
          <a:xfrm>
            <a:off x="3779912" y="227687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20B4BDD3-B7DA-7594-8849-1B171D8B8EDC}"/>
              </a:ext>
            </a:extLst>
          </p:cNvPr>
          <p:cNvSpPr/>
          <p:nvPr/>
        </p:nvSpPr>
        <p:spPr>
          <a:xfrm>
            <a:off x="4499992" y="227687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7" name="正方形/長方形 6">
            <a:extLst>
              <a:ext uri="{FF2B5EF4-FFF2-40B4-BE49-F238E27FC236}">
                <a16:creationId xmlns:a16="http://schemas.microsoft.com/office/drawing/2014/main" id="{99831EFD-0A3D-C5A4-A770-EB20DD4DBE19}"/>
              </a:ext>
            </a:extLst>
          </p:cNvPr>
          <p:cNvSpPr/>
          <p:nvPr/>
        </p:nvSpPr>
        <p:spPr>
          <a:xfrm>
            <a:off x="5220072" y="227687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8" name="正方形/長方形 7">
            <a:extLst>
              <a:ext uri="{FF2B5EF4-FFF2-40B4-BE49-F238E27FC236}">
                <a16:creationId xmlns:a16="http://schemas.microsoft.com/office/drawing/2014/main" id="{731C09B2-4CEB-BB78-A027-1B4F905B5D26}"/>
              </a:ext>
            </a:extLst>
          </p:cNvPr>
          <p:cNvSpPr/>
          <p:nvPr/>
        </p:nvSpPr>
        <p:spPr>
          <a:xfrm>
            <a:off x="3059832" y="321297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9" name="正方形/長方形 8">
            <a:extLst>
              <a:ext uri="{FF2B5EF4-FFF2-40B4-BE49-F238E27FC236}">
                <a16:creationId xmlns:a16="http://schemas.microsoft.com/office/drawing/2014/main" id="{63EA8602-BE9F-3966-A6FD-92529A6A809A}"/>
              </a:ext>
            </a:extLst>
          </p:cNvPr>
          <p:cNvSpPr/>
          <p:nvPr/>
        </p:nvSpPr>
        <p:spPr>
          <a:xfrm>
            <a:off x="3779912" y="321297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314E24D6-4D1F-EEBD-9402-781A0F529AB2}"/>
              </a:ext>
            </a:extLst>
          </p:cNvPr>
          <p:cNvSpPr/>
          <p:nvPr/>
        </p:nvSpPr>
        <p:spPr>
          <a:xfrm>
            <a:off x="4499992" y="321297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1" name="正方形/長方形 10">
            <a:extLst>
              <a:ext uri="{FF2B5EF4-FFF2-40B4-BE49-F238E27FC236}">
                <a16:creationId xmlns:a16="http://schemas.microsoft.com/office/drawing/2014/main" id="{C4567AD1-ADCD-5C64-6E30-1B62C2ED2FB3}"/>
              </a:ext>
            </a:extLst>
          </p:cNvPr>
          <p:cNvSpPr/>
          <p:nvPr/>
        </p:nvSpPr>
        <p:spPr>
          <a:xfrm>
            <a:off x="5220072" y="321297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12" name="正方形/長方形 11">
            <a:extLst>
              <a:ext uri="{FF2B5EF4-FFF2-40B4-BE49-F238E27FC236}">
                <a16:creationId xmlns:a16="http://schemas.microsoft.com/office/drawing/2014/main" id="{A596B2C4-C180-31D7-E1AF-3969FC2CACD6}"/>
              </a:ext>
            </a:extLst>
          </p:cNvPr>
          <p:cNvSpPr/>
          <p:nvPr/>
        </p:nvSpPr>
        <p:spPr>
          <a:xfrm>
            <a:off x="3059832" y="429309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3" name="正方形/長方形 12">
            <a:extLst>
              <a:ext uri="{FF2B5EF4-FFF2-40B4-BE49-F238E27FC236}">
                <a16:creationId xmlns:a16="http://schemas.microsoft.com/office/drawing/2014/main" id="{2F1BDA88-C7BD-C81E-6E11-8E9B82C7689B}"/>
              </a:ext>
            </a:extLst>
          </p:cNvPr>
          <p:cNvSpPr/>
          <p:nvPr/>
        </p:nvSpPr>
        <p:spPr>
          <a:xfrm>
            <a:off x="3779912" y="429309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4" name="正方形/長方形 13">
            <a:extLst>
              <a:ext uri="{FF2B5EF4-FFF2-40B4-BE49-F238E27FC236}">
                <a16:creationId xmlns:a16="http://schemas.microsoft.com/office/drawing/2014/main" id="{F3C8F314-8351-7110-B851-96D0BE5826D1}"/>
              </a:ext>
            </a:extLst>
          </p:cNvPr>
          <p:cNvSpPr/>
          <p:nvPr/>
        </p:nvSpPr>
        <p:spPr>
          <a:xfrm>
            <a:off x="4499992" y="429309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5" name="正方形/長方形 14">
            <a:extLst>
              <a:ext uri="{FF2B5EF4-FFF2-40B4-BE49-F238E27FC236}">
                <a16:creationId xmlns:a16="http://schemas.microsoft.com/office/drawing/2014/main" id="{9CA60322-8496-192D-ED40-54B8B32DC6F1}"/>
              </a:ext>
            </a:extLst>
          </p:cNvPr>
          <p:cNvSpPr/>
          <p:nvPr/>
        </p:nvSpPr>
        <p:spPr>
          <a:xfrm>
            <a:off x="5220072" y="429309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13</a:t>
            </a:r>
            <a:endParaRPr kumimoji="1" lang="ja-JP" altLang="en-US" sz="2800" dirty="0">
              <a:solidFill>
                <a:schemeClr val="tx1"/>
              </a:solidFill>
            </a:endParaRPr>
          </a:p>
        </p:txBody>
      </p:sp>
      <p:sp>
        <p:nvSpPr>
          <p:cNvPr id="16" name="テキスト ボックス 15">
            <a:extLst>
              <a:ext uri="{FF2B5EF4-FFF2-40B4-BE49-F238E27FC236}">
                <a16:creationId xmlns:a16="http://schemas.microsoft.com/office/drawing/2014/main" id="{10F8378A-314A-8C18-B896-BEA10ED87000}"/>
              </a:ext>
            </a:extLst>
          </p:cNvPr>
          <p:cNvSpPr txBox="1"/>
          <p:nvPr/>
        </p:nvSpPr>
        <p:spPr>
          <a:xfrm>
            <a:off x="2247903" y="3275402"/>
            <a:ext cx="543739" cy="523220"/>
          </a:xfrm>
          <a:prstGeom prst="rect">
            <a:avLst/>
          </a:prstGeom>
          <a:noFill/>
        </p:spPr>
        <p:txBody>
          <a:bodyPr wrap="none" rtlCol="0">
            <a:spAutoFit/>
          </a:bodyPr>
          <a:lstStyle/>
          <a:p>
            <a:r>
              <a:rPr kumimoji="1" lang="ja-JP" altLang="en-US" sz="2800" dirty="0"/>
              <a:t>＋</a:t>
            </a:r>
          </a:p>
        </p:txBody>
      </p:sp>
      <p:cxnSp>
        <p:nvCxnSpPr>
          <p:cNvPr id="17" name="直線コネクタ 16">
            <a:extLst>
              <a:ext uri="{FF2B5EF4-FFF2-40B4-BE49-F238E27FC236}">
                <a16:creationId xmlns:a16="http://schemas.microsoft.com/office/drawing/2014/main" id="{3D4EA060-D248-B394-C8BC-1F7C523041DA}"/>
              </a:ext>
            </a:extLst>
          </p:cNvPr>
          <p:cNvCxnSpPr/>
          <p:nvPr/>
        </p:nvCxnSpPr>
        <p:spPr>
          <a:xfrm>
            <a:off x="2195736" y="4077072"/>
            <a:ext cx="432048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53BDA6A8-A30E-225A-3AFC-AE42052ECDE2}"/>
              </a:ext>
            </a:extLst>
          </p:cNvPr>
          <p:cNvSpPr/>
          <p:nvPr/>
        </p:nvSpPr>
        <p:spPr>
          <a:xfrm>
            <a:off x="3059832" y="227687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CAD3DC9A-B1D1-04EF-9332-FC9787C5CEC2}"/>
              </a:ext>
            </a:extLst>
          </p:cNvPr>
          <p:cNvSpPr/>
          <p:nvPr/>
        </p:nvSpPr>
        <p:spPr>
          <a:xfrm>
            <a:off x="3059832" y="321297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66669934-80B9-43B0-BD95-CDC1C0C95B59}"/>
              </a:ext>
            </a:extLst>
          </p:cNvPr>
          <p:cNvSpPr/>
          <p:nvPr/>
        </p:nvSpPr>
        <p:spPr>
          <a:xfrm>
            <a:off x="3059832" y="429309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2BFDAB9D-B01D-E6C7-6B78-714B0C2C73BD}"/>
              </a:ext>
            </a:extLst>
          </p:cNvPr>
          <p:cNvSpPr txBox="1"/>
          <p:nvPr/>
        </p:nvSpPr>
        <p:spPr>
          <a:xfrm>
            <a:off x="179512" y="5589240"/>
            <a:ext cx="8876148" cy="461665"/>
          </a:xfrm>
          <a:prstGeom prst="rect">
            <a:avLst/>
          </a:prstGeom>
          <a:noFill/>
        </p:spPr>
        <p:txBody>
          <a:bodyPr wrap="none" rtlCol="0">
            <a:spAutoFit/>
          </a:bodyPr>
          <a:lstStyle/>
          <a:p>
            <a:r>
              <a:rPr lang="ja-JP" altLang="en-US" sz="2400" dirty="0"/>
              <a:t>なるべく</a:t>
            </a:r>
            <a:r>
              <a:rPr lang="en-US" altLang="ja-JP" sz="2400" dirty="0"/>
              <a:t>SIMD</a:t>
            </a:r>
            <a:r>
              <a:rPr lang="ja-JP" altLang="en-US" sz="2400" dirty="0"/>
              <a:t>レジスタにデータを詰め込んで一度に計算したい</a:t>
            </a:r>
            <a:endParaRPr kumimoji="1" lang="ja-JP" altLang="en-US" sz="2400" dirty="0"/>
          </a:p>
        </p:txBody>
      </p:sp>
    </p:spTree>
    <p:extLst>
      <p:ext uri="{BB962C8B-B14F-4D97-AF65-F5344CB8AC3E}">
        <p14:creationId xmlns:p14="http://schemas.microsoft.com/office/powerpoint/2010/main" val="2462934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5A8ECC-4C5D-2B9B-1D89-23B2FE582036}"/>
              </a:ext>
            </a:extLst>
          </p:cNvPr>
          <p:cNvSpPr>
            <a:spLocks noGrp="1"/>
          </p:cNvSpPr>
          <p:nvPr>
            <p:ph type="body" sz="quarter" idx="10"/>
          </p:nvPr>
        </p:nvSpPr>
        <p:spPr/>
        <p:txBody>
          <a:bodyPr/>
          <a:lstStyle/>
          <a:p>
            <a:r>
              <a:rPr kumimoji="1" lang="en-US" altLang="ja-JP"/>
              <a:t>SIMD</a:t>
            </a:r>
            <a:r>
              <a:rPr kumimoji="1" lang="ja-JP" altLang="en-US"/>
              <a:t>化とは</a:t>
            </a:r>
          </a:p>
        </p:txBody>
      </p:sp>
      <p:sp>
        <p:nvSpPr>
          <p:cNvPr id="3" name="テキスト ボックス 2">
            <a:extLst>
              <a:ext uri="{FF2B5EF4-FFF2-40B4-BE49-F238E27FC236}">
                <a16:creationId xmlns:a16="http://schemas.microsoft.com/office/drawing/2014/main" id="{E4FE6748-1340-5DE4-1F4B-40A812481703}"/>
              </a:ext>
            </a:extLst>
          </p:cNvPr>
          <p:cNvSpPr txBox="1"/>
          <p:nvPr/>
        </p:nvSpPr>
        <p:spPr>
          <a:xfrm>
            <a:off x="611560" y="5949280"/>
            <a:ext cx="7528023" cy="584775"/>
          </a:xfrm>
          <a:prstGeom prst="rect">
            <a:avLst/>
          </a:prstGeom>
          <a:noFill/>
        </p:spPr>
        <p:txBody>
          <a:bodyPr wrap="none" rtlCol="0">
            <a:spAutoFit/>
          </a:bodyPr>
          <a:lstStyle/>
          <a:p>
            <a:r>
              <a:rPr kumimoji="1" lang="en-US" altLang="ja-JP" sz="3200" dirty="0"/>
              <a:t>SIMD</a:t>
            </a:r>
            <a:r>
              <a:rPr kumimoji="1" lang="ja-JP" altLang="en-US" sz="3200" dirty="0"/>
              <a:t>ベクトル化 </a:t>
            </a:r>
            <a:r>
              <a:rPr kumimoji="1" lang="en-US" altLang="ja-JP" sz="3200" dirty="0"/>
              <a:t>(SIMD Vectorization)</a:t>
            </a:r>
            <a:r>
              <a:rPr kumimoji="1" lang="ja-JP" altLang="en-US" sz="3200" dirty="0"/>
              <a:t>とも</a:t>
            </a:r>
            <a:endParaRPr kumimoji="1" lang="en-US" altLang="ja-JP" sz="3200" dirty="0"/>
          </a:p>
        </p:txBody>
      </p:sp>
      <p:sp>
        <p:nvSpPr>
          <p:cNvPr id="4" name="テキスト ボックス 3">
            <a:extLst>
              <a:ext uri="{FF2B5EF4-FFF2-40B4-BE49-F238E27FC236}">
                <a16:creationId xmlns:a16="http://schemas.microsoft.com/office/drawing/2014/main" id="{B22747CF-39D7-C663-11C6-6828E5EC0845}"/>
              </a:ext>
            </a:extLst>
          </p:cNvPr>
          <p:cNvSpPr txBox="1"/>
          <p:nvPr/>
        </p:nvSpPr>
        <p:spPr>
          <a:xfrm>
            <a:off x="323528" y="1412776"/>
            <a:ext cx="8496944" cy="1384995"/>
          </a:xfrm>
          <a:prstGeom prst="rect">
            <a:avLst/>
          </a:prstGeom>
          <a:noFill/>
        </p:spPr>
        <p:txBody>
          <a:bodyPr wrap="square" rtlCol="0">
            <a:spAutoFit/>
          </a:bodyPr>
          <a:lstStyle/>
          <a:p>
            <a:r>
              <a:rPr kumimoji="1" lang="en-US" altLang="ja-JP" sz="2800" dirty="0">
                <a:solidFill>
                  <a:srgbClr val="011893"/>
                </a:solidFill>
              </a:rPr>
              <a:t>SIMD</a:t>
            </a:r>
            <a:r>
              <a:rPr kumimoji="1" lang="ja-JP" altLang="en-US" sz="2800" dirty="0">
                <a:solidFill>
                  <a:srgbClr val="011893"/>
                </a:solidFill>
              </a:rPr>
              <a:t>レジスタ</a:t>
            </a:r>
            <a:r>
              <a:rPr kumimoji="1" lang="ja-JP" altLang="en-US" sz="2800" dirty="0"/>
              <a:t>をうまく使えていないプログラムを</a:t>
            </a:r>
            <a:endParaRPr kumimoji="1" lang="en-US" altLang="ja-JP" sz="2800" dirty="0"/>
          </a:p>
          <a:p>
            <a:r>
              <a:rPr lang="en-US" altLang="ja-JP" sz="2800" dirty="0">
                <a:solidFill>
                  <a:srgbClr val="011893"/>
                </a:solidFill>
              </a:rPr>
              <a:t>SIMD</a:t>
            </a:r>
            <a:r>
              <a:rPr lang="ja-JP" altLang="en-US" sz="2800" dirty="0">
                <a:solidFill>
                  <a:srgbClr val="011893"/>
                </a:solidFill>
              </a:rPr>
              <a:t>レジスタ</a:t>
            </a:r>
            <a:r>
              <a:rPr lang="ja-JP" altLang="en-US" sz="2800" dirty="0"/>
              <a:t>を活用するように</a:t>
            </a:r>
            <a:r>
              <a:rPr kumimoji="1" lang="ja-JP" altLang="en-US" sz="2800" dirty="0"/>
              <a:t>修正し</a:t>
            </a:r>
            <a:endParaRPr kumimoji="1" lang="en-US" altLang="ja-JP" sz="2800" dirty="0"/>
          </a:p>
          <a:p>
            <a:r>
              <a:rPr kumimoji="1" lang="ja-JP" altLang="en-US" sz="2800" dirty="0">
                <a:solidFill>
                  <a:srgbClr val="FF0000"/>
                </a:solidFill>
              </a:rPr>
              <a:t>性能を向上させる</a:t>
            </a:r>
            <a:r>
              <a:rPr kumimoji="1" lang="ja-JP" altLang="en-US" sz="2800" dirty="0"/>
              <a:t>こと</a:t>
            </a:r>
          </a:p>
        </p:txBody>
      </p:sp>
      <p:pic>
        <p:nvPicPr>
          <p:cNvPr id="5" name="Picture 2" descr="機械のメンテナンスをする人のイラスト">
            <a:extLst>
              <a:ext uri="{FF2B5EF4-FFF2-40B4-BE49-F238E27FC236}">
                <a16:creationId xmlns:a16="http://schemas.microsoft.com/office/drawing/2014/main" id="{CFC0E488-1824-7BD9-BACD-D328F0D96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3140968"/>
            <a:ext cx="2400201" cy="240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11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楕円 28">
            <a:extLst>
              <a:ext uri="{FF2B5EF4-FFF2-40B4-BE49-F238E27FC236}">
                <a16:creationId xmlns:a16="http://schemas.microsoft.com/office/drawing/2014/main" id="{67ED3F7C-378E-8CA2-119F-6A89E607D714}"/>
              </a:ext>
            </a:extLst>
          </p:cNvPr>
          <p:cNvSpPr/>
          <p:nvPr/>
        </p:nvSpPr>
        <p:spPr>
          <a:xfrm rot="19800000">
            <a:off x="6595333" y="1833066"/>
            <a:ext cx="1137912" cy="119743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691BF25A-6933-2E6C-1A94-5A4A7E5C78CF}"/>
              </a:ext>
            </a:extLst>
          </p:cNvPr>
          <p:cNvSpPr/>
          <p:nvPr/>
        </p:nvSpPr>
        <p:spPr>
          <a:xfrm rot="1800000">
            <a:off x="7199784" y="2564905"/>
            <a:ext cx="1800200" cy="100811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91D0A5E2-D243-AAAF-682B-498D3F02DBE4}"/>
              </a:ext>
            </a:extLst>
          </p:cNvPr>
          <p:cNvSpPr/>
          <p:nvPr/>
        </p:nvSpPr>
        <p:spPr>
          <a:xfrm rot="19800000">
            <a:off x="5292080" y="2564905"/>
            <a:ext cx="1800200" cy="100811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0B1CD181-D97E-F7BD-41D1-320B9D1D56DF}"/>
              </a:ext>
            </a:extLst>
          </p:cNvPr>
          <p:cNvSpPr/>
          <p:nvPr/>
        </p:nvSpPr>
        <p:spPr>
          <a:xfrm>
            <a:off x="323528" y="2420889"/>
            <a:ext cx="2232248" cy="115212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0F8DD2B3-63E5-8AEC-DCBE-60ED3A935598}"/>
              </a:ext>
            </a:extLst>
          </p:cNvPr>
          <p:cNvSpPr/>
          <p:nvPr/>
        </p:nvSpPr>
        <p:spPr>
          <a:xfrm>
            <a:off x="2267744" y="2420889"/>
            <a:ext cx="2232248" cy="115212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0D0A40CB-2D3B-66ED-D687-3CE760775CDA}"/>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p:sp>
        <p:nvSpPr>
          <p:cNvPr id="3" name="楕円 2">
            <a:extLst>
              <a:ext uri="{FF2B5EF4-FFF2-40B4-BE49-F238E27FC236}">
                <a16:creationId xmlns:a16="http://schemas.microsoft.com/office/drawing/2014/main" id="{21E9FC80-FD1D-9642-AE38-09141865684E}"/>
              </a:ext>
            </a:extLst>
          </p:cNvPr>
          <p:cNvSpPr/>
          <p:nvPr/>
        </p:nvSpPr>
        <p:spPr>
          <a:xfrm>
            <a:off x="1115616" y="2636913"/>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2897FEC-0362-A74E-25AA-413ABCD9F081}"/>
              </a:ext>
            </a:extLst>
          </p:cNvPr>
          <p:cNvSpPr txBox="1"/>
          <p:nvPr/>
        </p:nvSpPr>
        <p:spPr>
          <a:xfrm>
            <a:off x="251520" y="1052736"/>
            <a:ext cx="8802410" cy="523220"/>
          </a:xfrm>
          <a:prstGeom prst="rect">
            <a:avLst/>
          </a:prstGeom>
          <a:noFill/>
        </p:spPr>
        <p:txBody>
          <a:bodyPr wrap="none" rtlCol="0">
            <a:spAutoFit/>
          </a:bodyPr>
          <a:lstStyle/>
          <a:p>
            <a:r>
              <a:rPr lang="ja-JP" altLang="en-US" sz="2800"/>
              <a:t>原子間力の起源：原子や電子の量子力学的な相互作用</a:t>
            </a:r>
            <a:endParaRPr kumimoji="1" lang="ja-JP" altLang="en-US" sz="2800"/>
          </a:p>
        </p:txBody>
      </p:sp>
      <p:sp>
        <p:nvSpPr>
          <p:cNvPr id="13" name="楕円 12">
            <a:extLst>
              <a:ext uri="{FF2B5EF4-FFF2-40B4-BE49-F238E27FC236}">
                <a16:creationId xmlns:a16="http://schemas.microsoft.com/office/drawing/2014/main" id="{8C1E54CC-9AE5-1EB5-0BF1-185A46472596}"/>
              </a:ext>
            </a:extLst>
          </p:cNvPr>
          <p:cNvSpPr/>
          <p:nvPr/>
        </p:nvSpPr>
        <p:spPr>
          <a:xfrm>
            <a:off x="3059832" y="2636913"/>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3EF241E7-42A3-991D-AF68-6CE3C21FE25D}"/>
              </a:ext>
            </a:extLst>
          </p:cNvPr>
          <p:cNvSpPr/>
          <p:nvPr/>
        </p:nvSpPr>
        <p:spPr>
          <a:xfrm>
            <a:off x="1835696" y="278092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639642D3-EB82-C832-5E8F-1346B3742E37}"/>
              </a:ext>
            </a:extLst>
          </p:cNvPr>
          <p:cNvSpPr/>
          <p:nvPr/>
        </p:nvSpPr>
        <p:spPr>
          <a:xfrm rot="10800000">
            <a:off x="2627784" y="278092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2813A502-457D-65B7-3DD6-F6D9F921030C}"/>
              </a:ext>
            </a:extLst>
          </p:cNvPr>
          <p:cNvSpPr/>
          <p:nvPr/>
        </p:nvSpPr>
        <p:spPr>
          <a:xfrm>
            <a:off x="5940152" y="2780929"/>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D1DA4A34-F3BD-C852-D97A-674D0256F8E6}"/>
              </a:ext>
            </a:extLst>
          </p:cNvPr>
          <p:cNvSpPr/>
          <p:nvPr/>
        </p:nvSpPr>
        <p:spPr>
          <a:xfrm>
            <a:off x="7884368" y="2780929"/>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883689F7-97CD-4329-3939-A3078A12BFC7}"/>
              </a:ext>
            </a:extLst>
          </p:cNvPr>
          <p:cNvSpPr/>
          <p:nvPr/>
        </p:nvSpPr>
        <p:spPr>
          <a:xfrm>
            <a:off x="6876256" y="2204865"/>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6958C0C7-2250-C394-B23C-F86CD9CEA9A5}"/>
              </a:ext>
            </a:extLst>
          </p:cNvPr>
          <p:cNvSpPr/>
          <p:nvPr/>
        </p:nvSpPr>
        <p:spPr>
          <a:xfrm rot="5400000">
            <a:off x="6974556" y="2754637"/>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矢印: 右 30">
            <a:extLst>
              <a:ext uri="{FF2B5EF4-FFF2-40B4-BE49-F238E27FC236}">
                <a16:creationId xmlns:a16="http://schemas.microsoft.com/office/drawing/2014/main" id="{8C940BC3-98CA-846E-1B44-FEC5B2D39E8E}"/>
              </a:ext>
            </a:extLst>
          </p:cNvPr>
          <p:cNvSpPr/>
          <p:nvPr/>
        </p:nvSpPr>
        <p:spPr>
          <a:xfrm rot="16200000">
            <a:off x="5966444" y="232258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右 31">
            <a:extLst>
              <a:ext uri="{FF2B5EF4-FFF2-40B4-BE49-F238E27FC236}">
                <a16:creationId xmlns:a16="http://schemas.microsoft.com/office/drawing/2014/main" id="{CF8A8953-65C4-2FD0-1105-08FB83FB74A9}"/>
              </a:ext>
            </a:extLst>
          </p:cNvPr>
          <p:cNvSpPr/>
          <p:nvPr/>
        </p:nvSpPr>
        <p:spPr>
          <a:xfrm rot="16200000">
            <a:off x="7910660" y="232258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3D8E9F6-129E-4BF2-1872-108702C5D5BF}"/>
              </a:ext>
            </a:extLst>
          </p:cNvPr>
          <p:cNvSpPr txBox="1"/>
          <p:nvPr/>
        </p:nvSpPr>
        <p:spPr>
          <a:xfrm>
            <a:off x="179512" y="4005064"/>
            <a:ext cx="5979522" cy="954107"/>
          </a:xfrm>
          <a:prstGeom prst="rect">
            <a:avLst/>
          </a:prstGeom>
          <a:noFill/>
        </p:spPr>
        <p:txBody>
          <a:bodyPr wrap="none" rtlCol="0">
            <a:spAutoFit/>
          </a:bodyPr>
          <a:lstStyle/>
          <a:p>
            <a:r>
              <a:rPr kumimoji="1" lang="ja-JP" altLang="en-US" sz="2800"/>
              <a:t>電子状態を真面目に計算する</a:t>
            </a:r>
            <a:endParaRPr kumimoji="1" lang="en-US" altLang="ja-JP" sz="2800"/>
          </a:p>
          <a:p>
            <a:r>
              <a:rPr kumimoji="1" lang="ja-JP" altLang="en-US" sz="2800"/>
              <a:t>→</a:t>
            </a:r>
            <a:r>
              <a:rPr kumimoji="1" lang="ja-JP" altLang="en-US" sz="2800">
                <a:solidFill>
                  <a:srgbClr val="FF0000"/>
                </a:solidFill>
              </a:rPr>
              <a:t>第一原理計算</a:t>
            </a:r>
            <a:r>
              <a:rPr kumimoji="1" lang="en-US" altLang="ja-JP" sz="2800"/>
              <a:t>(ab initio calculation)</a:t>
            </a:r>
            <a:endParaRPr kumimoji="1" lang="ja-JP" altLang="en-US" sz="2800"/>
          </a:p>
        </p:txBody>
      </p:sp>
      <p:sp>
        <p:nvSpPr>
          <p:cNvPr id="33" name="テキスト ボックス 32">
            <a:extLst>
              <a:ext uri="{FF2B5EF4-FFF2-40B4-BE49-F238E27FC236}">
                <a16:creationId xmlns:a16="http://schemas.microsoft.com/office/drawing/2014/main" id="{05EA6871-3F5B-C6B3-359F-1E60AEDAC8C8}"/>
              </a:ext>
            </a:extLst>
          </p:cNvPr>
          <p:cNvSpPr txBox="1"/>
          <p:nvPr/>
        </p:nvSpPr>
        <p:spPr>
          <a:xfrm>
            <a:off x="179512" y="5013176"/>
            <a:ext cx="8499443" cy="954107"/>
          </a:xfrm>
          <a:prstGeom prst="rect">
            <a:avLst/>
          </a:prstGeom>
          <a:noFill/>
        </p:spPr>
        <p:txBody>
          <a:bodyPr wrap="none" rtlCol="0">
            <a:spAutoFit/>
          </a:bodyPr>
          <a:lstStyle/>
          <a:p>
            <a:r>
              <a:rPr kumimoji="1" lang="ja-JP" altLang="en-US" sz="2800"/>
              <a:t>第一原理計算で力を計算して</a:t>
            </a:r>
            <a:r>
              <a:rPr lang="ja-JP" altLang="en-US" sz="2800"/>
              <a:t>原子を動かす</a:t>
            </a:r>
            <a:endParaRPr kumimoji="1" lang="en-US" altLang="ja-JP" sz="2800"/>
          </a:p>
          <a:p>
            <a:r>
              <a:rPr kumimoji="1" lang="ja-JP" altLang="en-US" sz="2800"/>
              <a:t>→</a:t>
            </a:r>
            <a:r>
              <a:rPr kumimoji="1" lang="ja-JP" altLang="en-US" sz="2800">
                <a:solidFill>
                  <a:srgbClr val="FF0000"/>
                </a:solidFill>
              </a:rPr>
              <a:t>第一原理</a:t>
            </a:r>
            <a:r>
              <a:rPr kumimoji="1" lang="en-US" altLang="ja-JP" sz="2800">
                <a:solidFill>
                  <a:srgbClr val="FF0000"/>
                </a:solidFill>
              </a:rPr>
              <a:t>MD</a:t>
            </a:r>
            <a:r>
              <a:rPr kumimoji="1" lang="en-US" altLang="ja-JP" sz="2800"/>
              <a:t> (ab initio MD, Car-Parrinello method)</a:t>
            </a:r>
            <a:endParaRPr kumimoji="1" lang="ja-JP" altLang="en-US" sz="2800"/>
          </a:p>
        </p:txBody>
      </p:sp>
      <p:sp>
        <p:nvSpPr>
          <p:cNvPr id="8" name="テキスト ボックス 7">
            <a:extLst>
              <a:ext uri="{FF2B5EF4-FFF2-40B4-BE49-F238E27FC236}">
                <a16:creationId xmlns:a16="http://schemas.microsoft.com/office/drawing/2014/main" id="{81B1BF58-4B70-4440-0B06-96C7C36BBFDD}"/>
              </a:ext>
            </a:extLst>
          </p:cNvPr>
          <p:cNvSpPr txBox="1"/>
          <p:nvPr/>
        </p:nvSpPr>
        <p:spPr>
          <a:xfrm>
            <a:off x="522744" y="6309320"/>
            <a:ext cx="7793672" cy="369332"/>
          </a:xfrm>
          <a:prstGeom prst="rect">
            <a:avLst/>
          </a:prstGeom>
          <a:noFill/>
        </p:spPr>
        <p:txBody>
          <a:bodyPr wrap="none" rtlCol="0">
            <a:spAutoFit/>
          </a:bodyPr>
          <a:lstStyle/>
          <a:p>
            <a:r>
              <a:rPr lang="en-US" altLang="ja-JP"/>
              <a:t>※</a:t>
            </a:r>
            <a:r>
              <a:rPr kumimoji="1" lang="ja-JP" altLang="en-US"/>
              <a:t> 電子状態は密度汎関数理論</a:t>
            </a:r>
            <a:r>
              <a:rPr kumimoji="1" lang="en-US" altLang="ja-JP"/>
              <a:t>(Density Functional Theory, DFT)</a:t>
            </a:r>
            <a:r>
              <a:rPr kumimoji="1" lang="ja-JP" altLang="en-US"/>
              <a:t>で計算する</a:t>
            </a:r>
          </a:p>
        </p:txBody>
      </p:sp>
    </p:spTree>
    <p:extLst>
      <p:ext uri="{BB962C8B-B14F-4D97-AF65-F5344CB8AC3E}">
        <p14:creationId xmlns:p14="http://schemas.microsoft.com/office/powerpoint/2010/main" val="2066843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1184055-C374-B7F1-DB7A-815FD0F69D13}"/>
              </a:ext>
            </a:extLst>
          </p:cNvPr>
          <p:cNvSpPr>
            <a:spLocks noGrp="1"/>
          </p:cNvSpPr>
          <p:nvPr>
            <p:ph type="body" sz="quarter" idx="10"/>
          </p:nvPr>
        </p:nvSpPr>
        <p:spPr/>
        <p:txBody>
          <a:bodyPr/>
          <a:lstStyle/>
          <a:p>
            <a:r>
              <a:rPr kumimoji="1" lang="en-US" altLang="ja-JP"/>
              <a:t>SIMD</a:t>
            </a:r>
            <a:r>
              <a:rPr kumimoji="1" lang="ja-JP" altLang="en-US"/>
              <a:t>化とは</a:t>
            </a:r>
          </a:p>
        </p:txBody>
      </p:sp>
      <p:sp>
        <p:nvSpPr>
          <p:cNvPr id="3" name="テキスト ボックス 2">
            <a:extLst>
              <a:ext uri="{FF2B5EF4-FFF2-40B4-BE49-F238E27FC236}">
                <a16:creationId xmlns:a16="http://schemas.microsoft.com/office/drawing/2014/main" id="{4A8464F2-DE48-D598-DD24-AC5DD813DD8F}"/>
              </a:ext>
            </a:extLst>
          </p:cNvPr>
          <p:cNvSpPr txBox="1"/>
          <p:nvPr/>
        </p:nvSpPr>
        <p:spPr>
          <a:xfrm>
            <a:off x="755576" y="1628800"/>
            <a:ext cx="7508787" cy="1200329"/>
          </a:xfrm>
          <a:prstGeom prst="rect">
            <a:avLst/>
          </a:prstGeom>
          <a:noFill/>
        </p:spPr>
        <p:txBody>
          <a:bodyPr wrap="none" rtlCol="0">
            <a:spAutoFit/>
          </a:bodyPr>
          <a:lstStyle/>
          <a:p>
            <a:pPr marL="742950" indent="-742950">
              <a:buFont typeface="+mj-lt"/>
              <a:buAutoNum type="arabicPeriod"/>
            </a:pPr>
            <a:r>
              <a:rPr kumimoji="1" lang="ja-JP" altLang="en-US" sz="3600" dirty="0"/>
              <a:t>コンパイラに</a:t>
            </a:r>
            <a:r>
              <a:rPr kumimoji="1" lang="en-US" altLang="ja-JP" sz="3600" dirty="0"/>
              <a:t>SIMD</a:t>
            </a:r>
            <a:r>
              <a:rPr kumimoji="1" lang="ja-JP" altLang="en-US" sz="3600" dirty="0"/>
              <a:t>化してもらう</a:t>
            </a:r>
            <a:endParaRPr kumimoji="1" lang="en-US" altLang="ja-JP" sz="3600" dirty="0"/>
          </a:p>
          <a:p>
            <a:pPr marL="742950" indent="-742950">
              <a:buFont typeface="+mj-lt"/>
              <a:buAutoNum type="arabicPeriod"/>
            </a:pPr>
            <a:r>
              <a:rPr lang="ja-JP" altLang="en-US" sz="3600" dirty="0"/>
              <a:t>自分で</a:t>
            </a:r>
            <a:r>
              <a:rPr lang="en-US" altLang="ja-JP" sz="3600" dirty="0"/>
              <a:t>SIMD</a:t>
            </a:r>
            <a:r>
              <a:rPr lang="ja-JP" altLang="en-US" sz="3600" dirty="0"/>
              <a:t>化する</a:t>
            </a:r>
            <a:endParaRPr kumimoji="1" lang="ja-JP" altLang="en-US" sz="3600" dirty="0"/>
          </a:p>
        </p:txBody>
      </p:sp>
      <p:sp>
        <p:nvSpPr>
          <p:cNvPr id="4" name="テキスト ボックス 3">
            <a:extLst>
              <a:ext uri="{FF2B5EF4-FFF2-40B4-BE49-F238E27FC236}">
                <a16:creationId xmlns:a16="http://schemas.microsoft.com/office/drawing/2014/main" id="{31E8EE4E-BBB5-EC75-A24D-778BAF10A726}"/>
              </a:ext>
            </a:extLst>
          </p:cNvPr>
          <p:cNvSpPr txBox="1"/>
          <p:nvPr/>
        </p:nvSpPr>
        <p:spPr>
          <a:xfrm>
            <a:off x="2555776" y="3212976"/>
            <a:ext cx="4288353" cy="707886"/>
          </a:xfrm>
          <a:prstGeom prst="rect">
            <a:avLst/>
          </a:prstGeom>
          <a:noFill/>
        </p:spPr>
        <p:txBody>
          <a:bodyPr wrap="none" rtlCol="0">
            <a:spAutoFit/>
          </a:bodyPr>
          <a:lstStyle/>
          <a:p>
            <a:r>
              <a:rPr lang="ja-JP" altLang="en-US" sz="4000" dirty="0"/>
              <a:t>基本的にこの二択</a:t>
            </a:r>
            <a:endParaRPr kumimoji="1" lang="ja-JP" altLang="en-US" sz="4000" dirty="0"/>
          </a:p>
        </p:txBody>
      </p:sp>
      <p:pic>
        <p:nvPicPr>
          <p:cNvPr id="5" name="図 4">
            <a:extLst>
              <a:ext uri="{FF2B5EF4-FFF2-40B4-BE49-F238E27FC236}">
                <a16:creationId xmlns:a16="http://schemas.microsoft.com/office/drawing/2014/main" id="{D63F7339-40F4-E493-A0C1-040C0D0A9AE5}"/>
              </a:ext>
            </a:extLst>
          </p:cNvPr>
          <p:cNvPicPr>
            <a:picLocks noChangeAspect="1"/>
          </p:cNvPicPr>
          <p:nvPr/>
        </p:nvPicPr>
        <p:blipFill>
          <a:blip r:embed="rId2"/>
          <a:stretch>
            <a:fillRect/>
          </a:stretch>
        </p:blipFill>
        <p:spPr>
          <a:xfrm>
            <a:off x="5364088" y="4293096"/>
            <a:ext cx="2304256" cy="2304256"/>
          </a:xfrm>
          <a:prstGeom prst="rect">
            <a:avLst/>
          </a:prstGeom>
        </p:spPr>
      </p:pic>
      <p:pic>
        <p:nvPicPr>
          <p:cNvPr id="6" name="Picture 4" descr="コンピューターを使うロボットのイラスト">
            <a:extLst>
              <a:ext uri="{FF2B5EF4-FFF2-40B4-BE49-F238E27FC236}">
                <a16:creationId xmlns:a16="http://schemas.microsoft.com/office/drawing/2014/main" id="{FCA2A81C-2460-19AA-9D0E-0EE555024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365104"/>
            <a:ext cx="2218556" cy="221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896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8BB6020-37FA-528E-47A0-D850C3031CFA}"/>
              </a:ext>
            </a:extLst>
          </p:cNvPr>
          <p:cNvSpPr>
            <a:spLocks noGrp="1"/>
          </p:cNvSpPr>
          <p:nvPr>
            <p:ph type="body" sz="quarter" idx="10"/>
          </p:nvPr>
        </p:nvSpPr>
        <p:spPr/>
        <p:txBody>
          <a:bodyPr/>
          <a:lstStyle/>
          <a:p>
            <a:r>
              <a:rPr kumimoji="1" lang="en-US" altLang="ja-JP"/>
              <a:t>SIMD</a:t>
            </a:r>
            <a:r>
              <a:rPr kumimoji="1" lang="ja-JP" altLang="en-US"/>
              <a:t>化のまとめ</a:t>
            </a:r>
          </a:p>
        </p:txBody>
      </p:sp>
      <p:sp>
        <p:nvSpPr>
          <p:cNvPr id="3" name="テキスト ボックス 2">
            <a:extLst>
              <a:ext uri="{FF2B5EF4-FFF2-40B4-BE49-F238E27FC236}">
                <a16:creationId xmlns:a16="http://schemas.microsoft.com/office/drawing/2014/main" id="{2D1476E8-AD4F-2355-E92E-2FB2C2896626}"/>
              </a:ext>
            </a:extLst>
          </p:cNvPr>
          <p:cNvSpPr txBox="1"/>
          <p:nvPr/>
        </p:nvSpPr>
        <p:spPr>
          <a:xfrm>
            <a:off x="395536" y="1124744"/>
            <a:ext cx="8280920" cy="4031873"/>
          </a:xfrm>
          <a:prstGeom prst="rect">
            <a:avLst/>
          </a:prstGeom>
          <a:noFill/>
        </p:spPr>
        <p:txBody>
          <a:bodyPr wrap="square" rtlCol="0">
            <a:spAutoFit/>
          </a:bodyPr>
          <a:lstStyle/>
          <a:p>
            <a:pPr marL="457200" indent="-457200">
              <a:buFont typeface="Arial" panose="020B0604020202020204" pitchFamily="34" charset="0"/>
              <a:buChar char="•"/>
            </a:pPr>
            <a:r>
              <a:rPr kumimoji="1" lang="en-US" altLang="ja-JP" sz="3200" dirty="0"/>
              <a:t>SIMD</a:t>
            </a:r>
            <a:r>
              <a:rPr lang="ja-JP" altLang="en-US" sz="3200" dirty="0"/>
              <a:t>は</a:t>
            </a:r>
            <a:r>
              <a:rPr lang="en-US" altLang="ja-JP" sz="3200" dirty="0">
                <a:solidFill>
                  <a:srgbClr val="FF0000"/>
                </a:solidFill>
              </a:rPr>
              <a:t>1</a:t>
            </a:r>
            <a:r>
              <a:rPr lang="ja-JP" altLang="en-US" sz="3200" dirty="0">
                <a:solidFill>
                  <a:srgbClr val="FF0000"/>
                </a:solidFill>
              </a:rPr>
              <a:t>サイクル</a:t>
            </a:r>
            <a:r>
              <a:rPr lang="ja-JP" altLang="en-US" sz="3200" dirty="0"/>
              <a:t>に</a:t>
            </a:r>
            <a:r>
              <a:rPr lang="ja-JP" altLang="en-US" sz="3200" dirty="0">
                <a:solidFill>
                  <a:srgbClr val="FF0000"/>
                </a:solidFill>
              </a:rPr>
              <a:t>複数の命令</a:t>
            </a:r>
            <a:r>
              <a:rPr lang="ja-JP" altLang="en-US" sz="3200" dirty="0"/>
              <a:t>を実行するための工夫</a:t>
            </a:r>
            <a:r>
              <a:rPr lang="ja-JP" altLang="en-US" sz="3200"/>
              <a:t>の一つ</a:t>
            </a:r>
            <a:endParaRPr lang="en-US" altLang="ja-JP" sz="3200"/>
          </a:p>
          <a:p>
            <a:pPr marL="457200" indent="-457200">
              <a:buFont typeface="Arial" panose="020B0604020202020204" pitchFamily="34" charset="0"/>
              <a:buChar char="•"/>
            </a:pPr>
            <a:r>
              <a:rPr lang="en-US" altLang="ja-JP" sz="3200"/>
              <a:t>SIMD</a:t>
            </a:r>
            <a:r>
              <a:rPr lang="ja-JP" altLang="en-US" sz="3200"/>
              <a:t>は</a:t>
            </a:r>
            <a:r>
              <a:rPr lang="ja-JP" altLang="en-US" sz="3200">
                <a:solidFill>
                  <a:srgbClr val="011893"/>
                </a:solidFill>
              </a:rPr>
              <a:t>幅広レジスタ</a:t>
            </a:r>
            <a:r>
              <a:rPr lang="ja-JP" altLang="en-US" sz="3200"/>
              <a:t>に複数のデータを載せて同時に</a:t>
            </a:r>
            <a:r>
              <a:rPr lang="ja-JP" altLang="en-US" sz="3200">
                <a:solidFill>
                  <a:srgbClr val="FF0000"/>
                </a:solidFill>
              </a:rPr>
              <a:t>独立</a:t>
            </a:r>
            <a:r>
              <a:rPr lang="ja-JP" altLang="en-US" sz="3200"/>
              <a:t>な計算を実行する</a:t>
            </a:r>
            <a:endParaRPr lang="en-US" altLang="ja-JP" sz="3200"/>
          </a:p>
          <a:p>
            <a:pPr marL="457200" indent="-457200">
              <a:buFont typeface="Arial" panose="020B0604020202020204" pitchFamily="34" charset="0"/>
              <a:buChar char="•"/>
            </a:pPr>
            <a:r>
              <a:rPr lang="en-US" altLang="ja-JP" sz="3200"/>
              <a:t>SIMD</a:t>
            </a:r>
            <a:r>
              <a:rPr lang="ja-JP" altLang="en-US" sz="3200"/>
              <a:t>化の目的は</a:t>
            </a:r>
            <a:r>
              <a:rPr lang="en-US" altLang="ja-JP" sz="3200"/>
              <a:t>SIMD</a:t>
            </a:r>
            <a:r>
              <a:rPr lang="ja-JP" altLang="en-US" sz="3200"/>
              <a:t>レジスタを活用することで</a:t>
            </a:r>
            <a:r>
              <a:rPr lang="ja-JP" altLang="en-US" sz="3200">
                <a:solidFill>
                  <a:srgbClr val="FF0000"/>
                </a:solidFill>
              </a:rPr>
              <a:t>性能を向上</a:t>
            </a:r>
            <a:r>
              <a:rPr lang="ja-JP" altLang="en-US" sz="3200"/>
              <a:t>させること</a:t>
            </a:r>
            <a:endParaRPr lang="en-US" altLang="ja-JP" sz="3200"/>
          </a:p>
          <a:p>
            <a:pPr marL="457200" indent="-457200">
              <a:buFont typeface="Arial" panose="020B0604020202020204" pitchFamily="34" charset="0"/>
              <a:buChar char="•"/>
            </a:pPr>
            <a:r>
              <a:rPr lang="en-US" altLang="ja-JP" sz="3200"/>
              <a:t>SIMD</a:t>
            </a:r>
            <a:r>
              <a:rPr lang="ja-JP" altLang="en-US" sz="3200"/>
              <a:t>化は、</a:t>
            </a:r>
            <a:r>
              <a:rPr lang="ja-JP" altLang="en-US" sz="3200">
                <a:solidFill>
                  <a:srgbClr val="011893"/>
                </a:solidFill>
              </a:rPr>
              <a:t>コンパイラに任せる</a:t>
            </a:r>
            <a:r>
              <a:rPr lang="ja-JP" altLang="en-US" sz="3200"/>
              <a:t>方法と、</a:t>
            </a:r>
            <a:r>
              <a:rPr lang="ja-JP" altLang="en-US" sz="3200">
                <a:solidFill>
                  <a:srgbClr val="011893"/>
                </a:solidFill>
              </a:rPr>
              <a:t>自分で書く</a:t>
            </a:r>
            <a:r>
              <a:rPr lang="ja-JP" altLang="en-US" sz="3200"/>
              <a:t>方法がある</a:t>
            </a:r>
            <a:endParaRPr kumimoji="1" lang="en-US" altLang="ja-JP" sz="3200" dirty="0"/>
          </a:p>
        </p:txBody>
      </p:sp>
    </p:spTree>
    <p:extLst>
      <p:ext uri="{BB962C8B-B14F-4D97-AF65-F5344CB8AC3E}">
        <p14:creationId xmlns:p14="http://schemas.microsoft.com/office/powerpoint/2010/main" val="2237925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CEF775-BEB0-0479-4D4F-F61E581CFBC9}"/>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p:sp>
        <p:nvSpPr>
          <p:cNvPr id="8" name="楕円 7">
            <a:extLst>
              <a:ext uri="{FF2B5EF4-FFF2-40B4-BE49-F238E27FC236}">
                <a16:creationId xmlns:a16="http://schemas.microsoft.com/office/drawing/2014/main" id="{999E6037-06E4-0799-7D4D-DA40E50E8AB6}"/>
              </a:ext>
            </a:extLst>
          </p:cNvPr>
          <p:cNvSpPr/>
          <p:nvPr/>
        </p:nvSpPr>
        <p:spPr>
          <a:xfrm>
            <a:off x="1115616" y="2895328"/>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E0127D9-00DF-000C-E545-551DB2908B60}"/>
              </a:ext>
            </a:extLst>
          </p:cNvPr>
          <p:cNvSpPr txBox="1"/>
          <p:nvPr/>
        </p:nvSpPr>
        <p:spPr>
          <a:xfrm>
            <a:off x="899592" y="1124744"/>
            <a:ext cx="7366119" cy="523220"/>
          </a:xfrm>
          <a:prstGeom prst="rect">
            <a:avLst/>
          </a:prstGeom>
          <a:noFill/>
        </p:spPr>
        <p:txBody>
          <a:bodyPr wrap="none" rtlCol="0">
            <a:spAutoFit/>
          </a:bodyPr>
          <a:lstStyle/>
          <a:p>
            <a:r>
              <a:rPr kumimoji="1" lang="ja-JP" altLang="en-US" sz="2800"/>
              <a:t>毎回電子状態を解くのは大変なのでモデル化</a:t>
            </a:r>
          </a:p>
        </p:txBody>
      </p:sp>
      <p:sp>
        <p:nvSpPr>
          <p:cNvPr id="10" name="楕円 9">
            <a:extLst>
              <a:ext uri="{FF2B5EF4-FFF2-40B4-BE49-F238E27FC236}">
                <a16:creationId xmlns:a16="http://schemas.microsoft.com/office/drawing/2014/main" id="{E73E3F55-A553-4AE1-B663-78B119E56E1C}"/>
              </a:ext>
            </a:extLst>
          </p:cNvPr>
          <p:cNvSpPr/>
          <p:nvPr/>
        </p:nvSpPr>
        <p:spPr>
          <a:xfrm>
            <a:off x="3059832" y="2895328"/>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8D3FF56C-7902-5834-1363-D04E3559B128}"/>
              </a:ext>
            </a:extLst>
          </p:cNvPr>
          <p:cNvSpPr/>
          <p:nvPr/>
        </p:nvSpPr>
        <p:spPr>
          <a:xfrm>
            <a:off x="1835696" y="3039344"/>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9ED5C255-162D-F794-10E4-9F400413A376}"/>
              </a:ext>
            </a:extLst>
          </p:cNvPr>
          <p:cNvSpPr/>
          <p:nvPr/>
        </p:nvSpPr>
        <p:spPr>
          <a:xfrm rot="10800000">
            <a:off x="2627784" y="3039344"/>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1FC60B64-7025-92CC-3855-AE5E642D872B}"/>
              </a:ext>
            </a:extLst>
          </p:cNvPr>
          <p:cNvSpPr/>
          <p:nvPr/>
        </p:nvSpPr>
        <p:spPr>
          <a:xfrm>
            <a:off x="5940152" y="3212976"/>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A89A8D7B-1258-D8B2-CCD5-61E683FF3C3A}"/>
              </a:ext>
            </a:extLst>
          </p:cNvPr>
          <p:cNvSpPr/>
          <p:nvPr/>
        </p:nvSpPr>
        <p:spPr>
          <a:xfrm>
            <a:off x="7884368" y="3212976"/>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5B0D0121-EB6D-30D6-3CAC-23014C44992D}"/>
              </a:ext>
            </a:extLst>
          </p:cNvPr>
          <p:cNvSpPr/>
          <p:nvPr/>
        </p:nvSpPr>
        <p:spPr>
          <a:xfrm>
            <a:off x="6876256" y="2636912"/>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CF664D1A-0664-FFF8-7FAA-B94D5BA1FD73}"/>
              </a:ext>
            </a:extLst>
          </p:cNvPr>
          <p:cNvSpPr/>
          <p:nvPr/>
        </p:nvSpPr>
        <p:spPr>
          <a:xfrm rot="5400000">
            <a:off x="6974556" y="3186684"/>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AF6A080-A57B-C041-0E44-C0EC683F1C4B}"/>
              </a:ext>
            </a:extLst>
          </p:cNvPr>
          <p:cNvSpPr/>
          <p:nvPr/>
        </p:nvSpPr>
        <p:spPr>
          <a:xfrm rot="16200000">
            <a:off x="5966444" y="2754636"/>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156036FD-AFA5-7A50-01F1-F834E102ED66}"/>
              </a:ext>
            </a:extLst>
          </p:cNvPr>
          <p:cNvSpPr/>
          <p:nvPr/>
        </p:nvSpPr>
        <p:spPr>
          <a:xfrm rot="16200000">
            <a:off x="7910660" y="2754636"/>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44A332B6-E53B-858E-09A1-66DC2193D0D4}"/>
              </a:ext>
            </a:extLst>
          </p:cNvPr>
          <p:cNvCxnSpPr/>
          <p:nvPr/>
        </p:nvCxnSpPr>
        <p:spPr>
          <a:xfrm>
            <a:off x="1691680" y="5157192"/>
            <a:ext cx="144016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BBB314D-622F-BC99-B6CA-15BA9CD86D45}"/>
              </a:ext>
            </a:extLst>
          </p:cNvPr>
          <p:cNvCxnSpPr>
            <a:cxnSpLocks/>
          </p:cNvCxnSpPr>
          <p:nvPr/>
        </p:nvCxnSpPr>
        <p:spPr>
          <a:xfrm flipH="1">
            <a:off x="6156176" y="2924943"/>
            <a:ext cx="865905" cy="5040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DD4E67B-35A5-DE68-02D6-245D2508FC3E}"/>
              </a:ext>
            </a:extLst>
          </p:cNvPr>
          <p:cNvCxnSpPr>
            <a:cxnSpLocks/>
          </p:cNvCxnSpPr>
          <p:nvPr/>
        </p:nvCxnSpPr>
        <p:spPr>
          <a:xfrm flipH="1" flipV="1">
            <a:off x="7092280" y="2852935"/>
            <a:ext cx="1080120" cy="57606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4C407D3D-06C1-876C-1E6C-EDCE81DB7CDD}"/>
              </a:ext>
            </a:extLst>
          </p:cNvPr>
          <p:cNvSpPr txBox="1"/>
          <p:nvPr/>
        </p:nvSpPr>
        <p:spPr>
          <a:xfrm>
            <a:off x="899592" y="3933056"/>
            <a:ext cx="3262432" cy="461665"/>
          </a:xfrm>
          <a:prstGeom prst="rect">
            <a:avLst/>
          </a:prstGeom>
          <a:noFill/>
        </p:spPr>
        <p:txBody>
          <a:bodyPr wrap="none" rtlCol="0">
            <a:spAutoFit/>
          </a:bodyPr>
          <a:lstStyle/>
          <a:p>
            <a:r>
              <a:rPr lang="ja-JP" altLang="en-US" sz="2400"/>
              <a:t>距離だけの関数で表現</a:t>
            </a:r>
            <a:endParaRPr kumimoji="1" lang="ja-JP" altLang="en-US" sz="2400"/>
          </a:p>
        </p:txBody>
      </p:sp>
      <p:sp>
        <p:nvSpPr>
          <p:cNvPr id="28" name="テキスト ボックス 27">
            <a:extLst>
              <a:ext uri="{FF2B5EF4-FFF2-40B4-BE49-F238E27FC236}">
                <a16:creationId xmlns:a16="http://schemas.microsoft.com/office/drawing/2014/main" id="{968F1B2C-435B-230A-EA06-B8872A797B44}"/>
              </a:ext>
            </a:extLst>
          </p:cNvPr>
          <p:cNvSpPr txBox="1"/>
          <p:nvPr/>
        </p:nvSpPr>
        <p:spPr>
          <a:xfrm>
            <a:off x="6372200" y="1916832"/>
            <a:ext cx="1261884" cy="523220"/>
          </a:xfrm>
          <a:prstGeom prst="rect">
            <a:avLst/>
          </a:prstGeom>
          <a:noFill/>
        </p:spPr>
        <p:txBody>
          <a:bodyPr wrap="none" rtlCol="0">
            <a:spAutoFit/>
          </a:bodyPr>
          <a:lstStyle/>
          <a:p>
            <a:r>
              <a:rPr lang="ja-JP" altLang="en-US" sz="2800"/>
              <a:t>多体力</a:t>
            </a:r>
            <a:endParaRPr kumimoji="1" lang="ja-JP" altLang="en-US" sz="2800"/>
          </a:p>
        </p:txBody>
      </p:sp>
      <p:sp>
        <p:nvSpPr>
          <p:cNvPr id="30" name="テキスト ボックス 29">
            <a:extLst>
              <a:ext uri="{FF2B5EF4-FFF2-40B4-BE49-F238E27FC236}">
                <a16:creationId xmlns:a16="http://schemas.microsoft.com/office/drawing/2014/main" id="{F3AC8319-5B80-482C-5F2C-614DC8C7FFC7}"/>
              </a:ext>
            </a:extLst>
          </p:cNvPr>
          <p:cNvSpPr txBox="1"/>
          <p:nvPr/>
        </p:nvSpPr>
        <p:spPr>
          <a:xfrm>
            <a:off x="1763688" y="1916832"/>
            <a:ext cx="1512168" cy="523220"/>
          </a:xfrm>
          <a:prstGeom prst="rect">
            <a:avLst/>
          </a:prstGeom>
          <a:noFill/>
        </p:spPr>
        <p:txBody>
          <a:bodyPr wrap="square">
            <a:spAutoFit/>
          </a:bodyPr>
          <a:lstStyle/>
          <a:p>
            <a:r>
              <a:rPr lang="ja-JP" altLang="en-US" sz="2800"/>
              <a:t>二体力</a:t>
            </a:r>
          </a:p>
        </p:txBody>
      </p:sp>
      <p:grpSp>
        <p:nvGrpSpPr>
          <p:cNvPr id="41" name="グループ化 40">
            <a:extLst>
              <a:ext uri="{FF2B5EF4-FFF2-40B4-BE49-F238E27FC236}">
                <a16:creationId xmlns:a16="http://schemas.microsoft.com/office/drawing/2014/main" id="{D197AEBC-BDB8-D601-2A14-EBEFEE3BBD6E}"/>
              </a:ext>
            </a:extLst>
          </p:cNvPr>
          <p:cNvGrpSpPr/>
          <p:nvPr/>
        </p:nvGrpSpPr>
        <p:grpSpPr>
          <a:xfrm>
            <a:off x="5940152" y="4221088"/>
            <a:ext cx="2376264" cy="1288123"/>
            <a:chOff x="5868144" y="3805772"/>
            <a:chExt cx="2376264" cy="1288123"/>
          </a:xfrm>
        </p:grpSpPr>
        <p:cxnSp>
          <p:nvCxnSpPr>
            <p:cNvPr id="32" name="直線コネクタ 31">
              <a:extLst>
                <a:ext uri="{FF2B5EF4-FFF2-40B4-BE49-F238E27FC236}">
                  <a16:creationId xmlns:a16="http://schemas.microsoft.com/office/drawing/2014/main" id="{09A0B8EE-535D-6DDA-5FBA-562D40CC228D}"/>
                </a:ext>
              </a:extLst>
            </p:cNvPr>
            <p:cNvCxnSpPr/>
            <p:nvPr/>
          </p:nvCxnSpPr>
          <p:spPr>
            <a:xfrm flipV="1">
              <a:off x="5868144" y="4221088"/>
              <a:ext cx="1224136" cy="72008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999478B-9D27-553F-AF33-7290E004D5FF}"/>
                </a:ext>
              </a:extLst>
            </p:cNvPr>
            <p:cNvCxnSpPr>
              <a:cxnSpLocks/>
            </p:cNvCxnSpPr>
            <p:nvPr/>
          </p:nvCxnSpPr>
          <p:spPr>
            <a:xfrm>
              <a:off x="7092280" y="4221088"/>
              <a:ext cx="1152128" cy="72008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円弧 36">
              <a:extLst>
                <a:ext uri="{FF2B5EF4-FFF2-40B4-BE49-F238E27FC236}">
                  <a16:creationId xmlns:a16="http://schemas.microsoft.com/office/drawing/2014/main" id="{FA80159C-6490-5790-624E-BC8A63FA8143}"/>
                </a:ext>
              </a:extLst>
            </p:cNvPr>
            <p:cNvSpPr/>
            <p:nvPr/>
          </p:nvSpPr>
          <p:spPr>
            <a:xfrm rot="7793891">
              <a:off x="6678297" y="3795171"/>
              <a:ext cx="753518" cy="774720"/>
            </a:xfrm>
            <a:prstGeom prst="arc">
              <a:avLst>
                <a:gd name="adj1" fmla="val 15937760"/>
                <a:gd name="adj2" fmla="val 685164"/>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A2158A7B-91F1-9BFF-2F66-8138AB664E49}"/>
                    </a:ext>
                  </a:extLst>
                </p:cNvPr>
                <p:cNvSpPr txBox="1"/>
                <p:nvPr/>
              </p:nvSpPr>
              <p:spPr>
                <a:xfrm>
                  <a:off x="6804248" y="4509120"/>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𝜃</m:t>
                        </m:r>
                      </m:oMath>
                    </m:oMathPara>
                  </a14:m>
                  <a:endParaRPr kumimoji="1" lang="ja-JP" altLang="en-US" sz="3200"/>
                </a:p>
              </p:txBody>
            </p:sp>
          </mc:Choice>
          <mc:Fallback xmlns="">
            <p:sp>
              <p:nvSpPr>
                <p:cNvPr id="38" name="テキスト ボックス 37">
                  <a:extLst>
                    <a:ext uri="{FF2B5EF4-FFF2-40B4-BE49-F238E27FC236}">
                      <a16:creationId xmlns:a16="http://schemas.microsoft.com/office/drawing/2014/main" id="{A2158A7B-91F1-9BFF-2F66-8138AB664E49}"/>
                    </a:ext>
                  </a:extLst>
                </p:cNvPr>
                <p:cNvSpPr txBox="1">
                  <a:spLocks noRot="1" noChangeAspect="1" noMove="1" noResize="1" noEditPoints="1" noAdjustHandles="1" noChangeArrowheads="1" noChangeShapeType="1" noTextEdit="1"/>
                </p:cNvSpPr>
                <p:nvPr/>
              </p:nvSpPr>
              <p:spPr>
                <a:xfrm>
                  <a:off x="6804248" y="4509120"/>
                  <a:ext cx="541367" cy="584775"/>
                </a:xfrm>
                <a:prstGeom prst="rect">
                  <a:avLst/>
                </a:prstGeom>
                <a:blipFill>
                  <a:blip r:embed="rId2"/>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646A5B1B-65A4-ACA2-D903-CA4889B715E1}"/>
                  </a:ext>
                </a:extLst>
              </p:cNvPr>
              <p:cNvSpPr txBox="1"/>
              <p:nvPr/>
            </p:nvSpPr>
            <p:spPr>
              <a:xfrm>
                <a:off x="2195736" y="4509120"/>
                <a:ext cx="5030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a:p>
            </p:txBody>
          </p:sp>
        </mc:Choice>
        <mc:Fallback xmlns="">
          <p:sp>
            <p:nvSpPr>
              <p:cNvPr id="39" name="テキスト ボックス 38">
                <a:extLst>
                  <a:ext uri="{FF2B5EF4-FFF2-40B4-BE49-F238E27FC236}">
                    <a16:creationId xmlns:a16="http://schemas.microsoft.com/office/drawing/2014/main" id="{646A5B1B-65A4-ACA2-D903-CA4889B715E1}"/>
                  </a:ext>
                </a:extLst>
              </p:cNvPr>
              <p:cNvSpPr txBox="1">
                <a:spLocks noRot="1" noChangeAspect="1" noMove="1" noResize="1" noEditPoints="1" noAdjustHandles="1" noChangeArrowheads="1" noChangeShapeType="1" noTextEdit="1"/>
              </p:cNvSpPr>
              <p:nvPr/>
            </p:nvSpPr>
            <p:spPr>
              <a:xfrm>
                <a:off x="2195736" y="4509120"/>
                <a:ext cx="503086" cy="584775"/>
              </a:xfrm>
              <a:prstGeom prst="rect">
                <a:avLst/>
              </a:prstGeom>
              <a:blipFill>
                <a:blip r:embed="rId3"/>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28AA29A8-0ABB-EE8A-D627-B0D9D481D5E8}"/>
              </a:ext>
            </a:extLst>
          </p:cNvPr>
          <p:cNvSpPr txBox="1"/>
          <p:nvPr/>
        </p:nvSpPr>
        <p:spPr>
          <a:xfrm>
            <a:off x="5508104" y="4077072"/>
            <a:ext cx="3262432" cy="461665"/>
          </a:xfrm>
          <a:prstGeom prst="rect">
            <a:avLst/>
          </a:prstGeom>
          <a:noFill/>
        </p:spPr>
        <p:txBody>
          <a:bodyPr wrap="none" rtlCol="0">
            <a:spAutoFit/>
          </a:bodyPr>
          <a:lstStyle/>
          <a:p>
            <a:r>
              <a:rPr kumimoji="1" lang="ja-JP" altLang="en-US" sz="2400"/>
              <a:t>原子の位置関係で表現</a:t>
            </a:r>
          </a:p>
        </p:txBody>
      </p:sp>
      <p:sp>
        <p:nvSpPr>
          <p:cNvPr id="42" name="テキスト ボックス 41">
            <a:extLst>
              <a:ext uri="{FF2B5EF4-FFF2-40B4-BE49-F238E27FC236}">
                <a16:creationId xmlns:a16="http://schemas.microsoft.com/office/drawing/2014/main" id="{FBC293A7-E656-366D-8C0D-A4B9ADB62AC3}"/>
              </a:ext>
            </a:extLst>
          </p:cNvPr>
          <p:cNvSpPr txBox="1"/>
          <p:nvPr/>
        </p:nvSpPr>
        <p:spPr>
          <a:xfrm>
            <a:off x="467544" y="5733256"/>
            <a:ext cx="8377952" cy="830997"/>
          </a:xfrm>
          <a:prstGeom prst="rect">
            <a:avLst/>
          </a:prstGeom>
          <a:noFill/>
        </p:spPr>
        <p:txBody>
          <a:bodyPr wrap="square" rtlCol="0">
            <a:spAutoFit/>
          </a:bodyPr>
          <a:lstStyle/>
          <a:p>
            <a:r>
              <a:rPr kumimoji="1" lang="ja-JP" altLang="en-US" sz="2400"/>
              <a:t>電子状態を解かず、原子の位置関係による経験的な</a:t>
            </a:r>
            <a:endParaRPr kumimoji="1" lang="en-US" altLang="ja-JP" sz="2400"/>
          </a:p>
          <a:p>
            <a:r>
              <a:rPr kumimoji="1" lang="ja-JP" altLang="en-US" sz="2400"/>
              <a:t>ポテンシャルで</a:t>
            </a:r>
            <a:r>
              <a:rPr lang="ja-JP" altLang="en-US" sz="2400"/>
              <a:t>計算する方法を</a:t>
            </a:r>
            <a:r>
              <a:rPr lang="ja-JP" altLang="en-US" sz="2400">
                <a:solidFill>
                  <a:srgbClr val="FF0000"/>
                </a:solidFill>
              </a:rPr>
              <a:t>古典分子動力学法</a:t>
            </a:r>
            <a:r>
              <a:rPr lang="ja-JP" altLang="en-US" sz="2400"/>
              <a:t>と呼ぶ</a:t>
            </a:r>
            <a:endParaRPr kumimoji="1" lang="ja-JP" altLang="en-US" sz="2400"/>
          </a:p>
        </p:txBody>
      </p:sp>
    </p:spTree>
    <p:extLst>
      <p:ext uri="{BB962C8B-B14F-4D97-AF65-F5344CB8AC3E}">
        <p14:creationId xmlns:p14="http://schemas.microsoft.com/office/powerpoint/2010/main" val="3476896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9885452-B348-B5BF-5205-4EFB3CB73609}"/>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p:sp>
        <p:nvSpPr>
          <p:cNvPr id="3" name="テキスト ボックス 2">
            <a:extLst>
              <a:ext uri="{FF2B5EF4-FFF2-40B4-BE49-F238E27FC236}">
                <a16:creationId xmlns:a16="http://schemas.microsoft.com/office/drawing/2014/main" id="{DA065ED5-2FB8-A83A-6F4F-823EA7946A87}"/>
              </a:ext>
            </a:extLst>
          </p:cNvPr>
          <p:cNvSpPr txBox="1"/>
          <p:nvPr/>
        </p:nvSpPr>
        <p:spPr>
          <a:xfrm>
            <a:off x="251520" y="980728"/>
            <a:ext cx="2031325" cy="646331"/>
          </a:xfrm>
          <a:prstGeom prst="rect">
            <a:avLst/>
          </a:prstGeom>
          <a:noFill/>
        </p:spPr>
        <p:txBody>
          <a:bodyPr wrap="none" rtlCol="0">
            <a:spAutoFit/>
          </a:bodyPr>
          <a:lstStyle/>
          <a:p>
            <a:r>
              <a:rPr kumimoji="1" lang="ja-JP" altLang="en-US" sz="3600">
                <a:solidFill>
                  <a:srgbClr val="011893"/>
                </a:solidFill>
              </a:rPr>
              <a:t>短距離力</a:t>
            </a:r>
          </a:p>
        </p:txBody>
      </p:sp>
      <p:sp>
        <p:nvSpPr>
          <p:cNvPr id="5" name="テキスト ボックス 4">
            <a:extLst>
              <a:ext uri="{FF2B5EF4-FFF2-40B4-BE49-F238E27FC236}">
                <a16:creationId xmlns:a16="http://schemas.microsoft.com/office/drawing/2014/main" id="{13B3D276-2673-5002-3B03-CD173F046FE7}"/>
              </a:ext>
            </a:extLst>
          </p:cNvPr>
          <p:cNvSpPr txBox="1"/>
          <p:nvPr/>
        </p:nvSpPr>
        <p:spPr>
          <a:xfrm>
            <a:off x="827584" y="1772816"/>
            <a:ext cx="7891904" cy="1815882"/>
          </a:xfrm>
          <a:prstGeom prst="rect">
            <a:avLst/>
          </a:prstGeom>
          <a:noFill/>
        </p:spPr>
        <p:txBody>
          <a:bodyPr wrap="none" rtlCol="0">
            <a:spAutoFit/>
          </a:bodyPr>
          <a:lstStyle/>
          <a:p>
            <a:r>
              <a:rPr kumimoji="1" lang="ja-JP" altLang="en-US" sz="2800"/>
              <a:t>距離が離れると急速に弱くなる力</a:t>
            </a:r>
            <a:endParaRPr kumimoji="1" lang="en-US" altLang="ja-JP" sz="2800"/>
          </a:p>
          <a:p>
            <a:r>
              <a:rPr kumimoji="1" lang="ja-JP" altLang="en-US" sz="2800"/>
              <a:t>ファンデルワールス力など</a:t>
            </a:r>
            <a:endParaRPr kumimoji="1" lang="en-US" altLang="ja-JP" sz="2800"/>
          </a:p>
          <a:p>
            <a:r>
              <a:rPr kumimoji="1" lang="ja-JP" altLang="en-US" sz="2800"/>
              <a:t>一定距離</a:t>
            </a:r>
            <a:r>
              <a:rPr kumimoji="1" lang="en-US" altLang="ja-JP" sz="2800"/>
              <a:t>(</a:t>
            </a:r>
            <a:r>
              <a:rPr kumimoji="1" lang="ja-JP" altLang="en-US" sz="2800">
                <a:solidFill>
                  <a:srgbClr val="FF0000"/>
                </a:solidFill>
              </a:rPr>
              <a:t>カットオフ距離</a:t>
            </a:r>
            <a:r>
              <a:rPr kumimoji="1" lang="en-US" altLang="ja-JP" sz="2800"/>
              <a:t>)</a:t>
            </a:r>
            <a:r>
              <a:rPr kumimoji="1" lang="ja-JP" altLang="en-US" sz="2800"/>
              <a:t>で力の計算を打ち切る</a:t>
            </a:r>
            <a:endParaRPr kumimoji="1" lang="en-US" altLang="ja-JP" sz="2800"/>
          </a:p>
          <a:p>
            <a:r>
              <a:rPr kumimoji="1" lang="en-US" altLang="ja-JP" sz="2800"/>
              <a:t>Bookkeeping</a:t>
            </a:r>
            <a:r>
              <a:rPr kumimoji="1" lang="ja-JP" altLang="en-US" sz="2800"/>
              <a:t>法などで計算コストを落とす</a:t>
            </a:r>
            <a:r>
              <a:rPr kumimoji="1" lang="en-US" altLang="ja-JP" sz="2800"/>
              <a:t>(</a:t>
            </a:r>
            <a:r>
              <a:rPr kumimoji="1" lang="ja-JP" altLang="en-US" sz="2800"/>
              <a:t>後述</a:t>
            </a:r>
            <a:r>
              <a:rPr kumimoji="1" lang="en-US" altLang="ja-JP" sz="2800"/>
              <a:t>)</a:t>
            </a:r>
            <a:endParaRPr kumimoji="1" lang="ja-JP" altLang="en-US" sz="2800"/>
          </a:p>
        </p:txBody>
      </p:sp>
      <p:sp>
        <p:nvSpPr>
          <p:cNvPr id="6" name="テキスト ボックス 5">
            <a:extLst>
              <a:ext uri="{FF2B5EF4-FFF2-40B4-BE49-F238E27FC236}">
                <a16:creationId xmlns:a16="http://schemas.microsoft.com/office/drawing/2014/main" id="{4E3959E4-F1EA-EA49-5CA3-D6AB407D53F9}"/>
              </a:ext>
            </a:extLst>
          </p:cNvPr>
          <p:cNvSpPr txBox="1"/>
          <p:nvPr/>
        </p:nvSpPr>
        <p:spPr>
          <a:xfrm>
            <a:off x="179512" y="3933056"/>
            <a:ext cx="2031325" cy="646331"/>
          </a:xfrm>
          <a:prstGeom prst="rect">
            <a:avLst/>
          </a:prstGeom>
          <a:noFill/>
        </p:spPr>
        <p:txBody>
          <a:bodyPr wrap="none" rtlCol="0">
            <a:spAutoFit/>
          </a:bodyPr>
          <a:lstStyle/>
          <a:p>
            <a:r>
              <a:rPr kumimoji="1" lang="ja-JP" altLang="en-US" sz="3600">
                <a:solidFill>
                  <a:srgbClr val="011893"/>
                </a:solidFill>
              </a:rPr>
              <a:t>長距離力</a:t>
            </a:r>
          </a:p>
        </p:txBody>
      </p:sp>
      <p:sp>
        <p:nvSpPr>
          <p:cNvPr id="7" name="テキスト ボックス 6">
            <a:extLst>
              <a:ext uri="{FF2B5EF4-FFF2-40B4-BE49-F238E27FC236}">
                <a16:creationId xmlns:a16="http://schemas.microsoft.com/office/drawing/2014/main" id="{4B710C22-1829-53AD-80A5-11CAB9BAE350}"/>
              </a:ext>
            </a:extLst>
          </p:cNvPr>
          <p:cNvSpPr txBox="1"/>
          <p:nvPr/>
        </p:nvSpPr>
        <p:spPr>
          <a:xfrm>
            <a:off x="755576" y="4581128"/>
            <a:ext cx="7867859" cy="1815882"/>
          </a:xfrm>
          <a:prstGeom prst="rect">
            <a:avLst/>
          </a:prstGeom>
          <a:noFill/>
        </p:spPr>
        <p:txBody>
          <a:bodyPr wrap="none" rtlCol="0">
            <a:spAutoFit/>
          </a:bodyPr>
          <a:lstStyle/>
          <a:p>
            <a:r>
              <a:rPr kumimoji="1" lang="ja-JP" altLang="en-US" sz="2800"/>
              <a:t>離れた距離でも力が及ぶ</a:t>
            </a:r>
            <a:endParaRPr kumimoji="1" lang="en-US" altLang="ja-JP" sz="2800"/>
          </a:p>
          <a:p>
            <a:r>
              <a:rPr kumimoji="1" lang="ja-JP" altLang="en-US" sz="2800"/>
              <a:t>クーロン力や重力など</a:t>
            </a:r>
            <a:endParaRPr kumimoji="1" lang="en-US" altLang="ja-JP" sz="2800"/>
          </a:p>
          <a:p>
            <a:r>
              <a:rPr kumimoji="1" lang="ja-JP" altLang="en-US" sz="2800"/>
              <a:t>周期的境界条件の扱いに工夫が必要</a:t>
            </a:r>
            <a:r>
              <a:rPr kumimoji="1" lang="en-US" altLang="ja-JP" sz="2800"/>
              <a:t>(Ewald</a:t>
            </a:r>
            <a:r>
              <a:rPr kumimoji="1" lang="ja-JP" altLang="en-US" sz="2800"/>
              <a:t>和等</a:t>
            </a:r>
            <a:r>
              <a:rPr kumimoji="1" lang="en-US" altLang="ja-JP" sz="2800"/>
              <a:t>)</a:t>
            </a:r>
          </a:p>
          <a:p>
            <a:r>
              <a:rPr kumimoji="1" lang="ja-JP" altLang="en-US" sz="2800"/>
              <a:t>多重極展開などで計算コストを落とす</a:t>
            </a:r>
            <a:endParaRPr kumimoji="1" lang="en-US" altLang="ja-JP" sz="2800"/>
          </a:p>
        </p:txBody>
      </p:sp>
    </p:spTree>
    <p:extLst>
      <p:ext uri="{BB962C8B-B14F-4D97-AF65-F5344CB8AC3E}">
        <p14:creationId xmlns:p14="http://schemas.microsoft.com/office/powerpoint/2010/main" val="2944387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8537BD-8445-B1F7-32AD-31E00680BCE4}"/>
              </a:ext>
            </a:extLst>
          </p:cNvPr>
          <p:cNvSpPr>
            <a:spLocks noGrp="1"/>
          </p:cNvSpPr>
          <p:nvPr>
            <p:ph type="body" sz="quarter" idx="10"/>
          </p:nvPr>
        </p:nvSpPr>
        <p:spPr/>
        <p:txBody>
          <a:bodyPr/>
          <a:lstStyle/>
          <a:p>
            <a:r>
              <a:rPr kumimoji="1" lang="ja-JP" altLang="en-US"/>
              <a:t>粒子法と分子動力学法</a:t>
            </a:r>
          </a:p>
        </p:txBody>
      </p:sp>
      <p:grpSp>
        <p:nvGrpSpPr>
          <p:cNvPr id="5" name="Group 26">
            <a:extLst>
              <a:ext uri="{FF2B5EF4-FFF2-40B4-BE49-F238E27FC236}">
                <a16:creationId xmlns:a16="http://schemas.microsoft.com/office/drawing/2014/main" id="{FAFFC597-89A8-24D0-1291-911701F8F020}"/>
              </a:ext>
            </a:extLst>
          </p:cNvPr>
          <p:cNvGrpSpPr>
            <a:grpSpLocks/>
          </p:cNvGrpSpPr>
          <p:nvPr/>
        </p:nvGrpSpPr>
        <p:grpSpPr bwMode="auto">
          <a:xfrm>
            <a:off x="5292080" y="1988840"/>
            <a:ext cx="2592288" cy="1749128"/>
            <a:chOff x="612" y="799"/>
            <a:chExt cx="4082" cy="2759"/>
          </a:xfrm>
        </p:grpSpPr>
        <p:sp>
          <p:nvSpPr>
            <p:cNvPr id="40" name="Rectangle 27">
              <a:extLst>
                <a:ext uri="{FF2B5EF4-FFF2-40B4-BE49-F238E27FC236}">
                  <a16:creationId xmlns:a16="http://schemas.microsoft.com/office/drawing/2014/main" id="{E615B2D8-E357-FB0A-EDCF-4375B839585F}"/>
                </a:ext>
              </a:extLst>
            </p:cNvPr>
            <p:cNvSpPr>
              <a:spLocks noChangeArrowheads="1"/>
            </p:cNvSpPr>
            <p:nvPr/>
          </p:nvSpPr>
          <p:spPr bwMode="auto">
            <a:xfrm>
              <a:off x="612" y="799"/>
              <a:ext cx="4082" cy="2722"/>
            </a:xfrm>
            <a:prstGeom prst="rect">
              <a:avLst/>
            </a:prstGeom>
            <a:noFill/>
            <a:ln w="9525">
              <a:solidFill>
                <a:schemeClr val="tx1"/>
              </a:solidFill>
              <a:miter lim="800000"/>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1" name="Line 28">
              <a:extLst>
                <a:ext uri="{FF2B5EF4-FFF2-40B4-BE49-F238E27FC236}">
                  <a16:creationId xmlns:a16="http://schemas.microsoft.com/office/drawing/2014/main" id="{0B2F0AC1-722B-7DBD-A528-21B5B9C2DF90}"/>
                </a:ext>
              </a:extLst>
            </p:cNvPr>
            <p:cNvSpPr>
              <a:spLocks noChangeShapeType="1"/>
            </p:cNvSpPr>
            <p:nvPr/>
          </p:nvSpPr>
          <p:spPr bwMode="auto">
            <a:xfrm flipV="1">
              <a:off x="106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2" name="Line 29">
              <a:extLst>
                <a:ext uri="{FF2B5EF4-FFF2-40B4-BE49-F238E27FC236}">
                  <a16:creationId xmlns:a16="http://schemas.microsoft.com/office/drawing/2014/main" id="{79E94D8E-0EFA-CAA8-AEAC-8FF901E9BAE9}"/>
                </a:ext>
              </a:extLst>
            </p:cNvPr>
            <p:cNvSpPr>
              <a:spLocks noChangeShapeType="1"/>
            </p:cNvSpPr>
            <p:nvPr/>
          </p:nvSpPr>
          <p:spPr bwMode="auto">
            <a:xfrm flipV="1">
              <a:off x="1519"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3" name="Line 30">
              <a:extLst>
                <a:ext uri="{FF2B5EF4-FFF2-40B4-BE49-F238E27FC236}">
                  <a16:creationId xmlns:a16="http://schemas.microsoft.com/office/drawing/2014/main" id="{0E6E7874-1346-16A4-2CCD-16A7F4A5AEB1}"/>
                </a:ext>
              </a:extLst>
            </p:cNvPr>
            <p:cNvSpPr>
              <a:spLocks noChangeShapeType="1"/>
            </p:cNvSpPr>
            <p:nvPr/>
          </p:nvSpPr>
          <p:spPr bwMode="auto">
            <a:xfrm flipV="1">
              <a:off x="197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4" name="Line 31">
              <a:extLst>
                <a:ext uri="{FF2B5EF4-FFF2-40B4-BE49-F238E27FC236}">
                  <a16:creationId xmlns:a16="http://schemas.microsoft.com/office/drawing/2014/main" id="{C9F533F1-4E57-1BB3-87C1-472199008FB7}"/>
                </a:ext>
              </a:extLst>
            </p:cNvPr>
            <p:cNvSpPr>
              <a:spLocks noChangeShapeType="1"/>
            </p:cNvSpPr>
            <p:nvPr/>
          </p:nvSpPr>
          <p:spPr bwMode="auto">
            <a:xfrm flipV="1">
              <a:off x="242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5" name="Line 32">
              <a:extLst>
                <a:ext uri="{FF2B5EF4-FFF2-40B4-BE49-F238E27FC236}">
                  <a16:creationId xmlns:a16="http://schemas.microsoft.com/office/drawing/2014/main" id="{D4E98B20-0BCD-FEFB-3280-5E0F19389B42}"/>
                </a:ext>
              </a:extLst>
            </p:cNvPr>
            <p:cNvSpPr>
              <a:spLocks noChangeShapeType="1"/>
            </p:cNvSpPr>
            <p:nvPr/>
          </p:nvSpPr>
          <p:spPr bwMode="auto">
            <a:xfrm flipV="1">
              <a:off x="288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6" name="Line 33">
              <a:extLst>
                <a:ext uri="{FF2B5EF4-FFF2-40B4-BE49-F238E27FC236}">
                  <a16:creationId xmlns:a16="http://schemas.microsoft.com/office/drawing/2014/main" id="{E235C0BC-6455-B816-F4C0-1821BF252207}"/>
                </a:ext>
              </a:extLst>
            </p:cNvPr>
            <p:cNvSpPr>
              <a:spLocks noChangeShapeType="1"/>
            </p:cNvSpPr>
            <p:nvPr/>
          </p:nvSpPr>
          <p:spPr bwMode="auto">
            <a:xfrm flipV="1">
              <a:off x="333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7" name="Line 34">
              <a:extLst>
                <a:ext uri="{FF2B5EF4-FFF2-40B4-BE49-F238E27FC236}">
                  <a16:creationId xmlns:a16="http://schemas.microsoft.com/office/drawing/2014/main" id="{1B047BA2-376C-2420-07CD-38F55AB1CC69}"/>
                </a:ext>
              </a:extLst>
            </p:cNvPr>
            <p:cNvSpPr>
              <a:spLocks noChangeShapeType="1"/>
            </p:cNvSpPr>
            <p:nvPr/>
          </p:nvSpPr>
          <p:spPr bwMode="auto">
            <a:xfrm flipV="1">
              <a:off x="3787"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8" name="Line 35">
              <a:extLst>
                <a:ext uri="{FF2B5EF4-FFF2-40B4-BE49-F238E27FC236}">
                  <a16:creationId xmlns:a16="http://schemas.microsoft.com/office/drawing/2014/main" id="{41722A6B-17DA-82ED-880E-1808A7205070}"/>
                </a:ext>
              </a:extLst>
            </p:cNvPr>
            <p:cNvSpPr>
              <a:spLocks noChangeShapeType="1"/>
            </p:cNvSpPr>
            <p:nvPr/>
          </p:nvSpPr>
          <p:spPr bwMode="auto">
            <a:xfrm flipV="1">
              <a:off x="424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9" name="Line 36">
              <a:extLst>
                <a:ext uri="{FF2B5EF4-FFF2-40B4-BE49-F238E27FC236}">
                  <a16:creationId xmlns:a16="http://schemas.microsoft.com/office/drawing/2014/main" id="{2C2B4024-AD5F-F294-C14C-7A2051997841}"/>
                </a:ext>
              </a:extLst>
            </p:cNvPr>
            <p:cNvSpPr>
              <a:spLocks noChangeShapeType="1"/>
            </p:cNvSpPr>
            <p:nvPr/>
          </p:nvSpPr>
          <p:spPr bwMode="auto">
            <a:xfrm>
              <a:off x="612" y="1253"/>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0" name="Line 37">
              <a:extLst>
                <a:ext uri="{FF2B5EF4-FFF2-40B4-BE49-F238E27FC236}">
                  <a16:creationId xmlns:a16="http://schemas.microsoft.com/office/drawing/2014/main" id="{E77FA3AB-CF3A-FBF1-39FA-7B10244193C0}"/>
                </a:ext>
              </a:extLst>
            </p:cNvPr>
            <p:cNvSpPr>
              <a:spLocks noChangeShapeType="1"/>
            </p:cNvSpPr>
            <p:nvPr/>
          </p:nvSpPr>
          <p:spPr bwMode="auto">
            <a:xfrm>
              <a:off x="612" y="1706"/>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1" name="Line 38">
              <a:extLst>
                <a:ext uri="{FF2B5EF4-FFF2-40B4-BE49-F238E27FC236}">
                  <a16:creationId xmlns:a16="http://schemas.microsoft.com/office/drawing/2014/main" id="{99B0A131-6DA1-609C-9164-CA6A0928A16F}"/>
                </a:ext>
              </a:extLst>
            </p:cNvPr>
            <p:cNvSpPr>
              <a:spLocks noChangeShapeType="1"/>
            </p:cNvSpPr>
            <p:nvPr/>
          </p:nvSpPr>
          <p:spPr bwMode="auto">
            <a:xfrm>
              <a:off x="612" y="2160"/>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2" name="Line 39">
              <a:extLst>
                <a:ext uri="{FF2B5EF4-FFF2-40B4-BE49-F238E27FC236}">
                  <a16:creationId xmlns:a16="http://schemas.microsoft.com/office/drawing/2014/main" id="{80CBED43-4002-9516-A6E5-B2F8DB8B3FD5}"/>
                </a:ext>
              </a:extLst>
            </p:cNvPr>
            <p:cNvSpPr>
              <a:spLocks noChangeShapeType="1"/>
            </p:cNvSpPr>
            <p:nvPr/>
          </p:nvSpPr>
          <p:spPr bwMode="auto">
            <a:xfrm>
              <a:off x="612" y="2614"/>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3" name="Line 40">
              <a:extLst>
                <a:ext uri="{FF2B5EF4-FFF2-40B4-BE49-F238E27FC236}">
                  <a16:creationId xmlns:a16="http://schemas.microsoft.com/office/drawing/2014/main" id="{0FBDBAEA-A7A2-BEDF-75B0-02B419FB3030}"/>
                </a:ext>
              </a:extLst>
            </p:cNvPr>
            <p:cNvSpPr>
              <a:spLocks noChangeShapeType="1"/>
            </p:cNvSpPr>
            <p:nvPr/>
          </p:nvSpPr>
          <p:spPr bwMode="auto">
            <a:xfrm>
              <a:off x="612" y="3067"/>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4" name="Oval 41">
              <a:extLst>
                <a:ext uri="{FF2B5EF4-FFF2-40B4-BE49-F238E27FC236}">
                  <a16:creationId xmlns:a16="http://schemas.microsoft.com/office/drawing/2014/main" id="{DABF8281-CD77-CDAE-30B3-868C6058B01F}"/>
                </a:ext>
              </a:extLst>
            </p:cNvPr>
            <p:cNvSpPr>
              <a:spLocks noChangeArrowheads="1"/>
            </p:cNvSpPr>
            <p:nvPr/>
          </p:nvSpPr>
          <p:spPr bwMode="auto">
            <a:xfrm>
              <a:off x="1066" y="1480"/>
              <a:ext cx="1360" cy="1361"/>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5" name="Freeform 42">
              <a:extLst>
                <a:ext uri="{FF2B5EF4-FFF2-40B4-BE49-F238E27FC236}">
                  <a16:creationId xmlns:a16="http://schemas.microsoft.com/office/drawing/2014/main" id="{5473C1D8-C4BE-0535-D659-1FE1B358A490}"/>
                </a:ext>
              </a:extLst>
            </p:cNvPr>
            <p:cNvSpPr>
              <a:spLocks/>
            </p:cNvSpPr>
            <p:nvPr/>
          </p:nvSpPr>
          <p:spPr bwMode="auto">
            <a:xfrm>
              <a:off x="839" y="1139"/>
              <a:ext cx="3742" cy="822"/>
            </a:xfrm>
            <a:custGeom>
              <a:avLst/>
              <a:gdLst>
                <a:gd name="T0" fmla="*/ 0 w 3742"/>
                <a:gd name="T1" fmla="*/ 57 h 822"/>
                <a:gd name="T2" fmla="*/ 510 w 3742"/>
                <a:gd name="T3" fmla="*/ 284 h 822"/>
                <a:gd name="T4" fmla="*/ 1077 w 3742"/>
                <a:gd name="T5" fmla="*/ 57 h 822"/>
                <a:gd name="T6" fmla="*/ 1757 w 3742"/>
                <a:gd name="T7" fmla="*/ 624 h 822"/>
                <a:gd name="T8" fmla="*/ 2495 w 3742"/>
                <a:gd name="T9" fmla="*/ 794 h 822"/>
                <a:gd name="T10" fmla="*/ 3288 w 3742"/>
                <a:gd name="T11" fmla="*/ 454 h 822"/>
                <a:gd name="T12" fmla="*/ 3742 w 3742"/>
                <a:gd name="T13" fmla="*/ 57 h 822"/>
                <a:gd name="T14" fmla="*/ 0 60000 65536"/>
                <a:gd name="T15" fmla="*/ 0 60000 65536"/>
                <a:gd name="T16" fmla="*/ 0 60000 65536"/>
                <a:gd name="T17" fmla="*/ 0 60000 65536"/>
                <a:gd name="T18" fmla="*/ 0 60000 65536"/>
                <a:gd name="T19" fmla="*/ 0 60000 65536"/>
                <a:gd name="T20" fmla="*/ 0 60000 65536"/>
                <a:gd name="T21" fmla="*/ 0 w 3742"/>
                <a:gd name="T22" fmla="*/ 0 h 822"/>
                <a:gd name="T23" fmla="*/ 3742 w 3742"/>
                <a:gd name="T24" fmla="*/ 822 h 8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42" h="822">
                  <a:moveTo>
                    <a:pt x="0" y="57"/>
                  </a:moveTo>
                  <a:cubicBezTo>
                    <a:pt x="165" y="170"/>
                    <a:pt x="331" y="284"/>
                    <a:pt x="510" y="284"/>
                  </a:cubicBezTo>
                  <a:cubicBezTo>
                    <a:pt x="689" y="284"/>
                    <a:pt x="869" y="0"/>
                    <a:pt x="1077" y="57"/>
                  </a:cubicBezTo>
                  <a:cubicBezTo>
                    <a:pt x="1285" y="114"/>
                    <a:pt x="1521" y="501"/>
                    <a:pt x="1757" y="624"/>
                  </a:cubicBezTo>
                  <a:cubicBezTo>
                    <a:pt x="1993" y="747"/>
                    <a:pt x="2240" y="822"/>
                    <a:pt x="2495" y="794"/>
                  </a:cubicBezTo>
                  <a:cubicBezTo>
                    <a:pt x="2750" y="766"/>
                    <a:pt x="3080" y="577"/>
                    <a:pt x="3288" y="454"/>
                  </a:cubicBezTo>
                  <a:cubicBezTo>
                    <a:pt x="3496" y="331"/>
                    <a:pt x="3619" y="194"/>
                    <a:pt x="3742" y="57"/>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6" name="Freeform 43">
              <a:extLst>
                <a:ext uri="{FF2B5EF4-FFF2-40B4-BE49-F238E27FC236}">
                  <a16:creationId xmlns:a16="http://schemas.microsoft.com/office/drawing/2014/main" id="{5BCC25E5-68C3-C724-70F5-019E1FBC5E3D}"/>
                </a:ext>
              </a:extLst>
            </p:cNvPr>
            <p:cNvSpPr>
              <a:spLocks/>
            </p:cNvSpPr>
            <p:nvPr/>
          </p:nvSpPr>
          <p:spPr bwMode="auto">
            <a:xfrm>
              <a:off x="839" y="2415"/>
              <a:ext cx="3742" cy="1143"/>
            </a:xfrm>
            <a:custGeom>
              <a:avLst/>
              <a:gdLst>
                <a:gd name="T0" fmla="*/ 0 w 3742"/>
                <a:gd name="T1" fmla="*/ 879 h 1143"/>
                <a:gd name="T2" fmla="*/ 453 w 3742"/>
                <a:gd name="T3" fmla="*/ 482 h 1143"/>
                <a:gd name="T4" fmla="*/ 1361 w 3742"/>
                <a:gd name="T5" fmla="*/ 709 h 1143"/>
                <a:gd name="T6" fmla="*/ 1928 w 3742"/>
                <a:gd name="T7" fmla="*/ 85 h 1143"/>
                <a:gd name="T8" fmla="*/ 2721 w 3742"/>
                <a:gd name="T9" fmla="*/ 199 h 1143"/>
                <a:gd name="T10" fmla="*/ 3005 w 3742"/>
                <a:gd name="T11" fmla="*/ 879 h 1143"/>
                <a:gd name="T12" fmla="*/ 2608 w 3742"/>
                <a:gd name="T13" fmla="*/ 879 h 1143"/>
                <a:gd name="T14" fmla="*/ 2778 w 3742"/>
                <a:gd name="T15" fmla="*/ 652 h 1143"/>
                <a:gd name="T16" fmla="*/ 2438 w 3742"/>
                <a:gd name="T17" fmla="*/ 425 h 1143"/>
                <a:gd name="T18" fmla="*/ 2211 w 3742"/>
                <a:gd name="T19" fmla="*/ 936 h 1143"/>
                <a:gd name="T20" fmla="*/ 3118 w 3742"/>
                <a:gd name="T21" fmla="*/ 1049 h 1143"/>
                <a:gd name="T22" fmla="*/ 3742 w 3742"/>
                <a:gd name="T23" fmla="*/ 369 h 11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42"/>
                <a:gd name="T37" fmla="*/ 0 h 1143"/>
                <a:gd name="T38" fmla="*/ 3742 w 3742"/>
                <a:gd name="T39" fmla="*/ 1143 h 11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42" h="1143">
                  <a:moveTo>
                    <a:pt x="0" y="879"/>
                  </a:moveTo>
                  <a:cubicBezTo>
                    <a:pt x="113" y="694"/>
                    <a:pt x="226" y="510"/>
                    <a:pt x="453" y="482"/>
                  </a:cubicBezTo>
                  <a:cubicBezTo>
                    <a:pt x="680" y="454"/>
                    <a:pt x="1115" y="775"/>
                    <a:pt x="1361" y="709"/>
                  </a:cubicBezTo>
                  <a:cubicBezTo>
                    <a:pt x="1607" y="643"/>
                    <a:pt x="1701" y="170"/>
                    <a:pt x="1928" y="85"/>
                  </a:cubicBezTo>
                  <a:cubicBezTo>
                    <a:pt x="2155" y="0"/>
                    <a:pt x="2541" y="67"/>
                    <a:pt x="2721" y="199"/>
                  </a:cubicBezTo>
                  <a:cubicBezTo>
                    <a:pt x="2901" y="331"/>
                    <a:pt x="3024" y="766"/>
                    <a:pt x="3005" y="879"/>
                  </a:cubicBezTo>
                  <a:cubicBezTo>
                    <a:pt x="2986" y="992"/>
                    <a:pt x="2646" y="917"/>
                    <a:pt x="2608" y="879"/>
                  </a:cubicBezTo>
                  <a:cubicBezTo>
                    <a:pt x="2570" y="841"/>
                    <a:pt x="2806" y="728"/>
                    <a:pt x="2778" y="652"/>
                  </a:cubicBezTo>
                  <a:cubicBezTo>
                    <a:pt x="2750" y="576"/>
                    <a:pt x="2532" y="378"/>
                    <a:pt x="2438" y="425"/>
                  </a:cubicBezTo>
                  <a:cubicBezTo>
                    <a:pt x="2344" y="472"/>
                    <a:pt x="2098" y="832"/>
                    <a:pt x="2211" y="936"/>
                  </a:cubicBezTo>
                  <a:cubicBezTo>
                    <a:pt x="2324" y="1040"/>
                    <a:pt x="2863" y="1143"/>
                    <a:pt x="3118" y="1049"/>
                  </a:cubicBezTo>
                  <a:cubicBezTo>
                    <a:pt x="3373" y="955"/>
                    <a:pt x="3557" y="662"/>
                    <a:pt x="3742" y="369"/>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grpSp>
        <p:nvGrpSpPr>
          <p:cNvPr id="6" name="Group 44">
            <a:extLst>
              <a:ext uri="{FF2B5EF4-FFF2-40B4-BE49-F238E27FC236}">
                <a16:creationId xmlns:a16="http://schemas.microsoft.com/office/drawing/2014/main" id="{E5A9A148-C7B2-D162-19FC-FE55F432CCE9}"/>
              </a:ext>
            </a:extLst>
          </p:cNvPr>
          <p:cNvGrpSpPr>
            <a:grpSpLocks/>
          </p:cNvGrpSpPr>
          <p:nvPr/>
        </p:nvGrpSpPr>
        <p:grpSpPr bwMode="auto">
          <a:xfrm>
            <a:off x="2339752" y="1988840"/>
            <a:ext cx="1587499" cy="1589087"/>
            <a:chOff x="272" y="516"/>
            <a:chExt cx="2948" cy="2835"/>
          </a:xfrm>
        </p:grpSpPr>
        <p:sp>
          <p:nvSpPr>
            <p:cNvPr id="19" name="Oval 45">
              <a:extLst>
                <a:ext uri="{FF2B5EF4-FFF2-40B4-BE49-F238E27FC236}">
                  <a16:creationId xmlns:a16="http://schemas.microsoft.com/office/drawing/2014/main" id="{AEDF74C4-A027-2BDD-C860-547760314F70}"/>
                </a:ext>
              </a:extLst>
            </p:cNvPr>
            <p:cNvSpPr>
              <a:spLocks noChangeArrowheads="1"/>
            </p:cNvSpPr>
            <p:nvPr/>
          </p:nvSpPr>
          <p:spPr bwMode="auto">
            <a:xfrm>
              <a:off x="612" y="125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0" name="Oval 46">
              <a:extLst>
                <a:ext uri="{FF2B5EF4-FFF2-40B4-BE49-F238E27FC236}">
                  <a16:creationId xmlns:a16="http://schemas.microsoft.com/office/drawing/2014/main" id="{59FBB8BB-B34E-E122-FC2F-9CB76F621F81}"/>
                </a:ext>
              </a:extLst>
            </p:cNvPr>
            <p:cNvSpPr>
              <a:spLocks noChangeArrowheads="1"/>
            </p:cNvSpPr>
            <p:nvPr/>
          </p:nvSpPr>
          <p:spPr bwMode="auto">
            <a:xfrm>
              <a:off x="1066" y="170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1" name="Oval 47">
              <a:extLst>
                <a:ext uri="{FF2B5EF4-FFF2-40B4-BE49-F238E27FC236}">
                  <a16:creationId xmlns:a16="http://schemas.microsoft.com/office/drawing/2014/main" id="{101B9A22-E916-7938-A684-FB0D8F7631AC}"/>
                </a:ext>
              </a:extLst>
            </p:cNvPr>
            <p:cNvSpPr>
              <a:spLocks noChangeArrowheads="1"/>
            </p:cNvSpPr>
            <p:nvPr/>
          </p:nvSpPr>
          <p:spPr bwMode="auto">
            <a:xfrm>
              <a:off x="328" y="187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2" name="Oval 48">
              <a:extLst>
                <a:ext uri="{FF2B5EF4-FFF2-40B4-BE49-F238E27FC236}">
                  <a16:creationId xmlns:a16="http://schemas.microsoft.com/office/drawing/2014/main" id="{9EBBBC78-9400-5117-278D-EF8F41CE045A}"/>
                </a:ext>
              </a:extLst>
            </p:cNvPr>
            <p:cNvSpPr>
              <a:spLocks noChangeArrowheads="1"/>
            </p:cNvSpPr>
            <p:nvPr/>
          </p:nvSpPr>
          <p:spPr bwMode="auto">
            <a:xfrm>
              <a:off x="725" y="2217"/>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3" name="Oval 49">
              <a:extLst>
                <a:ext uri="{FF2B5EF4-FFF2-40B4-BE49-F238E27FC236}">
                  <a16:creationId xmlns:a16="http://schemas.microsoft.com/office/drawing/2014/main" id="{E64E1EF0-C301-7E70-01A2-89700FC6E23C}"/>
                </a:ext>
              </a:extLst>
            </p:cNvPr>
            <p:cNvSpPr>
              <a:spLocks noChangeArrowheads="1"/>
            </p:cNvSpPr>
            <p:nvPr/>
          </p:nvSpPr>
          <p:spPr bwMode="auto">
            <a:xfrm>
              <a:off x="1236" y="125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4" name="Oval 50">
              <a:extLst>
                <a:ext uri="{FF2B5EF4-FFF2-40B4-BE49-F238E27FC236}">
                  <a16:creationId xmlns:a16="http://schemas.microsoft.com/office/drawing/2014/main" id="{616AABB0-4152-C0D9-E451-050F5570F6AA}"/>
                </a:ext>
              </a:extLst>
            </p:cNvPr>
            <p:cNvSpPr>
              <a:spLocks noChangeArrowheads="1"/>
            </p:cNvSpPr>
            <p:nvPr/>
          </p:nvSpPr>
          <p:spPr bwMode="auto">
            <a:xfrm>
              <a:off x="1633" y="170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5" name="Oval 51">
              <a:extLst>
                <a:ext uri="{FF2B5EF4-FFF2-40B4-BE49-F238E27FC236}">
                  <a16:creationId xmlns:a16="http://schemas.microsoft.com/office/drawing/2014/main" id="{742808F1-3D28-E86C-84C6-5EB9AB2C5A0A}"/>
                </a:ext>
              </a:extLst>
            </p:cNvPr>
            <p:cNvSpPr>
              <a:spLocks noChangeArrowheads="1"/>
            </p:cNvSpPr>
            <p:nvPr/>
          </p:nvSpPr>
          <p:spPr bwMode="auto">
            <a:xfrm>
              <a:off x="1462" y="227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6" name="Oval 52">
              <a:extLst>
                <a:ext uri="{FF2B5EF4-FFF2-40B4-BE49-F238E27FC236}">
                  <a16:creationId xmlns:a16="http://schemas.microsoft.com/office/drawing/2014/main" id="{C3D505D7-7BB8-7F5C-39D9-990676183F81}"/>
                </a:ext>
              </a:extLst>
            </p:cNvPr>
            <p:cNvSpPr>
              <a:spLocks noChangeArrowheads="1"/>
            </p:cNvSpPr>
            <p:nvPr/>
          </p:nvSpPr>
          <p:spPr bwMode="auto">
            <a:xfrm>
              <a:off x="669" y="742"/>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7" name="Oval 53">
              <a:extLst>
                <a:ext uri="{FF2B5EF4-FFF2-40B4-BE49-F238E27FC236}">
                  <a16:creationId xmlns:a16="http://schemas.microsoft.com/office/drawing/2014/main" id="{0A859E44-2639-7982-FE0F-E2C4E21A1C6D}"/>
                </a:ext>
              </a:extLst>
            </p:cNvPr>
            <p:cNvSpPr>
              <a:spLocks noChangeArrowheads="1"/>
            </p:cNvSpPr>
            <p:nvPr/>
          </p:nvSpPr>
          <p:spPr bwMode="auto">
            <a:xfrm>
              <a:off x="1859" y="1139"/>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8" name="Oval 54">
              <a:extLst>
                <a:ext uri="{FF2B5EF4-FFF2-40B4-BE49-F238E27FC236}">
                  <a16:creationId xmlns:a16="http://schemas.microsoft.com/office/drawing/2014/main" id="{A5AF22C5-19E4-AC04-E89F-CB4FBEAFB7E1}"/>
                </a:ext>
              </a:extLst>
            </p:cNvPr>
            <p:cNvSpPr>
              <a:spLocks noChangeArrowheads="1"/>
            </p:cNvSpPr>
            <p:nvPr/>
          </p:nvSpPr>
          <p:spPr bwMode="auto">
            <a:xfrm>
              <a:off x="1179" y="572"/>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9" name="Oval 55">
              <a:extLst>
                <a:ext uri="{FF2B5EF4-FFF2-40B4-BE49-F238E27FC236}">
                  <a16:creationId xmlns:a16="http://schemas.microsoft.com/office/drawing/2014/main" id="{138F06C8-F00E-1111-D784-F1680C0F04E5}"/>
                </a:ext>
              </a:extLst>
            </p:cNvPr>
            <p:cNvSpPr>
              <a:spLocks noChangeArrowheads="1"/>
            </p:cNvSpPr>
            <p:nvPr/>
          </p:nvSpPr>
          <p:spPr bwMode="auto">
            <a:xfrm>
              <a:off x="1689" y="68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0" name="Oval 56">
              <a:extLst>
                <a:ext uri="{FF2B5EF4-FFF2-40B4-BE49-F238E27FC236}">
                  <a16:creationId xmlns:a16="http://schemas.microsoft.com/office/drawing/2014/main" id="{E82961ED-873D-D745-5CFA-207E31C0E1F0}"/>
                </a:ext>
              </a:extLst>
            </p:cNvPr>
            <p:cNvSpPr>
              <a:spLocks noChangeArrowheads="1"/>
            </p:cNvSpPr>
            <p:nvPr/>
          </p:nvSpPr>
          <p:spPr bwMode="auto">
            <a:xfrm>
              <a:off x="2256" y="799"/>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1" name="Oval 57">
              <a:extLst>
                <a:ext uri="{FF2B5EF4-FFF2-40B4-BE49-F238E27FC236}">
                  <a16:creationId xmlns:a16="http://schemas.microsoft.com/office/drawing/2014/main" id="{731D5D50-37FD-93D0-048B-1504D72CB358}"/>
                </a:ext>
              </a:extLst>
            </p:cNvPr>
            <p:cNvSpPr>
              <a:spLocks noChangeArrowheads="1"/>
            </p:cNvSpPr>
            <p:nvPr/>
          </p:nvSpPr>
          <p:spPr bwMode="auto">
            <a:xfrm>
              <a:off x="2143" y="165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2" name="Oval 58">
              <a:extLst>
                <a:ext uri="{FF2B5EF4-FFF2-40B4-BE49-F238E27FC236}">
                  <a16:creationId xmlns:a16="http://schemas.microsoft.com/office/drawing/2014/main" id="{4BC2F3E9-BF44-0342-9AA2-C102451FFCE9}"/>
                </a:ext>
              </a:extLst>
            </p:cNvPr>
            <p:cNvSpPr>
              <a:spLocks noChangeArrowheads="1"/>
            </p:cNvSpPr>
            <p:nvPr/>
          </p:nvSpPr>
          <p:spPr bwMode="auto">
            <a:xfrm>
              <a:off x="2029" y="216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3" name="Oval 59">
              <a:extLst>
                <a:ext uri="{FF2B5EF4-FFF2-40B4-BE49-F238E27FC236}">
                  <a16:creationId xmlns:a16="http://schemas.microsoft.com/office/drawing/2014/main" id="{6EBA937A-53F6-85E9-5AD0-1FF7D333DB4C}"/>
                </a:ext>
              </a:extLst>
            </p:cNvPr>
            <p:cNvSpPr>
              <a:spLocks noChangeArrowheads="1"/>
            </p:cNvSpPr>
            <p:nvPr/>
          </p:nvSpPr>
          <p:spPr bwMode="auto">
            <a:xfrm>
              <a:off x="2596" y="125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4" name="Oval 60">
              <a:extLst>
                <a:ext uri="{FF2B5EF4-FFF2-40B4-BE49-F238E27FC236}">
                  <a16:creationId xmlns:a16="http://schemas.microsoft.com/office/drawing/2014/main" id="{8995A5DB-64E4-1EA2-C987-6C0F77453770}"/>
                </a:ext>
              </a:extLst>
            </p:cNvPr>
            <p:cNvSpPr>
              <a:spLocks noChangeArrowheads="1"/>
            </p:cNvSpPr>
            <p:nvPr/>
          </p:nvSpPr>
          <p:spPr bwMode="auto">
            <a:xfrm>
              <a:off x="2710" y="193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5" name="Oval 61">
              <a:extLst>
                <a:ext uri="{FF2B5EF4-FFF2-40B4-BE49-F238E27FC236}">
                  <a16:creationId xmlns:a16="http://schemas.microsoft.com/office/drawing/2014/main" id="{FA3AF68D-21C3-1560-ECDE-EDC4C9943F77}"/>
                </a:ext>
              </a:extLst>
            </p:cNvPr>
            <p:cNvSpPr>
              <a:spLocks noChangeArrowheads="1"/>
            </p:cNvSpPr>
            <p:nvPr/>
          </p:nvSpPr>
          <p:spPr bwMode="auto">
            <a:xfrm>
              <a:off x="2483" y="250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6" name="Oval 62">
              <a:extLst>
                <a:ext uri="{FF2B5EF4-FFF2-40B4-BE49-F238E27FC236}">
                  <a16:creationId xmlns:a16="http://schemas.microsoft.com/office/drawing/2014/main" id="{AB95620A-82E0-0807-2700-970ECB8D21F2}"/>
                </a:ext>
              </a:extLst>
            </p:cNvPr>
            <p:cNvSpPr>
              <a:spLocks noChangeArrowheads="1"/>
            </p:cNvSpPr>
            <p:nvPr/>
          </p:nvSpPr>
          <p:spPr bwMode="auto">
            <a:xfrm>
              <a:off x="1122" y="2614"/>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7" name="Oval 63">
              <a:extLst>
                <a:ext uri="{FF2B5EF4-FFF2-40B4-BE49-F238E27FC236}">
                  <a16:creationId xmlns:a16="http://schemas.microsoft.com/office/drawing/2014/main" id="{61F5FF75-FD16-87BC-9559-DC0786CD02FB}"/>
                </a:ext>
              </a:extLst>
            </p:cNvPr>
            <p:cNvSpPr>
              <a:spLocks noChangeArrowheads="1"/>
            </p:cNvSpPr>
            <p:nvPr/>
          </p:nvSpPr>
          <p:spPr bwMode="auto">
            <a:xfrm>
              <a:off x="442" y="267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8" name="Oval 64">
              <a:extLst>
                <a:ext uri="{FF2B5EF4-FFF2-40B4-BE49-F238E27FC236}">
                  <a16:creationId xmlns:a16="http://schemas.microsoft.com/office/drawing/2014/main" id="{7BFA74C1-A92F-5CC8-2224-955A69EA2CD3}"/>
                </a:ext>
              </a:extLst>
            </p:cNvPr>
            <p:cNvSpPr>
              <a:spLocks noChangeArrowheads="1"/>
            </p:cNvSpPr>
            <p:nvPr/>
          </p:nvSpPr>
          <p:spPr bwMode="auto">
            <a:xfrm>
              <a:off x="1859" y="284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9" name="Rectangle 65">
              <a:extLst>
                <a:ext uri="{FF2B5EF4-FFF2-40B4-BE49-F238E27FC236}">
                  <a16:creationId xmlns:a16="http://schemas.microsoft.com/office/drawing/2014/main" id="{5A6EBBF8-9102-3E7C-CA91-6DC106B64E7E}"/>
                </a:ext>
              </a:extLst>
            </p:cNvPr>
            <p:cNvSpPr>
              <a:spLocks noChangeArrowheads="1"/>
            </p:cNvSpPr>
            <p:nvPr/>
          </p:nvSpPr>
          <p:spPr bwMode="auto">
            <a:xfrm>
              <a:off x="272" y="516"/>
              <a:ext cx="2948" cy="2835"/>
            </a:xfrm>
            <a:prstGeom prst="rect">
              <a:avLst/>
            </a:prstGeom>
            <a:noFill/>
            <a:ln w="9525">
              <a:solidFill>
                <a:schemeClr val="tx1"/>
              </a:solidFill>
              <a:miter lim="800000"/>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grpSp>
        <p:nvGrpSpPr>
          <p:cNvPr id="7" name="グループ化 6">
            <a:extLst>
              <a:ext uri="{FF2B5EF4-FFF2-40B4-BE49-F238E27FC236}">
                <a16:creationId xmlns:a16="http://schemas.microsoft.com/office/drawing/2014/main" id="{D0EEEB2C-7D51-2D75-CA58-FA12DA9E3BC1}"/>
              </a:ext>
            </a:extLst>
          </p:cNvPr>
          <p:cNvGrpSpPr>
            <a:grpSpLocks/>
          </p:cNvGrpSpPr>
          <p:nvPr/>
        </p:nvGrpSpPr>
        <p:grpSpPr bwMode="auto">
          <a:xfrm>
            <a:off x="610966" y="2061863"/>
            <a:ext cx="1676400" cy="1128712"/>
            <a:chOff x="5327650" y="1719263"/>
            <a:chExt cx="2206625" cy="1485900"/>
          </a:xfrm>
        </p:grpSpPr>
        <p:sp>
          <p:nvSpPr>
            <p:cNvPr id="14" name="Oval 11">
              <a:extLst>
                <a:ext uri="{FF2B5EF4-FFF2-40B4-BE49-F238E27FC236}">
                  <a16:creationId xmlns:a16="http://schemas.microsoft.com/office/drawing/2014/main" id="{AE18D200-3BB6-6C5B-4BE3-09E89D44E6C6}"/>
                </a:ext>
              </a:extLst>
            </p:cNvPr>
            <p:cNvSpPr>
              <a:spLocks noChangeArrowheads="1"/>
            </p:cNvSpPr>
            <p:nvPr/>
          </p:nvSpPr>
          <p:spPr bwMode="auto">
            <a:xfrm>
              <a:off x="5689600" y="1855788"/>
              <a:ext cx="900113" cy="900112"/>
            </a:xfrm>
            <a:prstGeom prst="ellipse">
              <a:avLst/>
            </a:prstGeom>
            <a:solidFill>
              <a:schemeClr val="accent1">
                <a:alpha val="50195"/>
              </a:schemeClr>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5" name="Oval 12">
              <a:extLst>
                <a:ext uri="{FF2B5EF4-FFF2-40B4-BE49-F238E27FC236}">
                  <a16:creationId xmlns:a16="http://schemas.microsoft.com/office/drawing/2014/main" id="{FD6F0FDB-2E07-A362-03CC-4897041AB92B}"/>
                </a:ext>
              </a:extLst>
            </p:cNvPr>
            <p:cNvSpPr>
              <a:spLocks noChangeArrowheads="1"/>
            </p:cNvSpPr>
            <p:nvPr/>
          </p:nvSpPr>
          <p:spPr bwMode="auto">
            <a:xfrm>
              <a:off x="6273800" y="2170113"/>
              <a:ext cx="900113" cy="900112"/>
            </a:xfrm>
            <a:prstGeom prst="ellipse">
              <a:avLst/>
            </a:prstGeom>
            <a:solidFill>
              <a:schemeClr val="accent1">
                <a:alpha val="50195"/>
              </a:schemeClr>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6" name="Line 13">
              <a:extLst>
                <a:ext uri="{FF2B5EF4-FFF2-40B4-BE49-F238E27FC236}">
                  <a16:creationId xmlns:a16="http://schemas.microsoft.com/office/drawing/2014/main" id="{2255B8BA-3AD2-7AB6-2585-527A5E42BDC5}"/>
                </a:ext>
              </a:extLst>
            </p:cNvPr>
            <p:cNvSpPr>
              <a:spLocks noChangeShapeType="1"/>
            </p:cNvSpPr>
            <p:nvPr/>
          </p:nvSpPr>
          <p:spPr bwMode="auto">
            <a:xfrm flipV="1">
              <a:off x="6184900" y="2035175"/>
              <a:ext cx="493713" cy="811213"/>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7" name="Line 14">
              <a:extLst>
                <a:ext uri="{FF2B5EF4-FFF2-40B4-BE49-F238E27FC236}">
                  <a16:creationId xmlns:a16="http://schemas.microsoft.com/office/drawing/2014/main" id="{D3F1A591-8159-4C51-60C8-C7E64216EFA2}"/>
                </a:ext>
              </a:extLst>
            </p:cNvPr>
            <p:cNvSpPr>
              <a:spLocks noChangeShapeType="1"/>
            </p:cNvSpPr>
            <p:nvPr/>
          </p:nvSpPr>
          <p:spPr bwMode="auto">
            <a:xfrm>
              <a:off x="6408738" y="2439988"/>
              <a:ext cx="1125537" cy="765175"/>
            </a:xfrm>
            <a:prstGeom prst="line">
              <a:avLst/>
            </a:prstGeom>
            <a:noFill/>
            <a:ln w="38100">
              <a:solidFill>
                <a:srgbClr val="FF0000"/>
              </a:solidFill>
              <a:round/>
              <a:headEnd/>
              <a:tailEnd type="triangle" w="lg" len="lg"/>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8" name="Line 15">
              <a:extLst>
                <a:ext uri="{FF2B5EF4-FFF2-40B4-BE49-F238E27FC236}">
                  <a16:creationId xmlns:a16="http://schemas.microsoft.com/office/drawing/2014/main" id="{B00AE42D-45FA-E95D-4724-06FE45C1985E}"/>
                </a:ext>
              </a:extLst>
            </p:cNvPr>
            <p:cNvSpPr>
              <a:spLocks noChangeShapeType="1"/>
            </p:cNvSpPr>
            <p:nvPr/>
          </p:nvSpPr>
          <p:spPr bwMode="auto">
            <a:xfrm>
              <a:off x="5327650" y="1719263"/>
              <a:ext cx="1127125" cy="766762"/>
            </a:xfrm>
            <a:prstGeom prst="line">
              <a:avLst/>
            </a:prstGeom>
            <a:noFill/>
            <a:ln w="38100">
              <a:solidFill>
                <a:srgbClr val="FF0000"/>
              </a:solidFill>
              <a:round/>
              <a:headEnd type="triangle" w="lg" len="lg"/>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sp>
        <p:nvSpPr>
          <p:cNvPr id="57" name="テキスト ボックス 56">
            <a:extLst>
              <a:ext uri="{FF2B5EF4-FFF2-40B4-BE49-F238E27FC236}">
                <a16:creationId xmlns:a16="http://schemas.microsoft.com/office/drawing/2014/main" id="{80CA3721-04F9-C61D-E5EE-6C3DD2D0CB88}"/>
              </a:ext>
            </a:extLst>
          </p:cNvPr>
          <p:cNvSpPr txBox="1"/>
          <p:nvPr/>
        </p:nvSpPr>
        <p:spPr>
          <a:xfrm>
            <a:off x="467544" y="4221088"/>
            <a:ext cx="3775393" cy="954107"/>
          </a:xfrm>
          <a:prstGeom prst="rect">
            <a:avLst/>
          </a:prstGeom>
          <a:noFill/>
        </p:spPr>
        <p:txBody>
          <a:bodyPr wrap="none" rtlCol="0">
            <a:spAutoFit/>
          </a:bodyPr>
          <a:lstStyle/>
          <a:p>
            <a:r>
              <a:rPr kumimoji="1" lang="ja-JP" altLang="en-US" sz="2800"/>
              <a:t>物体にかかる力を計算</a:t>
            </a:r>
            <a:endParaRPr kumimoji="1" lang="en-US" altLang="ja-JP" sz="2800"/>
          </a:p>
          <a:p>
            <a:r>
              <a:rPr kumimoji="1" lang="ja-JP" altLang="en-US" sz="2800"/>
              <a:t>→ラグランジュ描像</a:t>
            </a:r>
            <a:endParaRPr kumimoji="1" lang="en-US" altLang="ja-JP" sz="2800"/>
          </a:p>
        </p:txBody>
      </p:sp>
      <p:sp>
        <p:nvSpPr>
          <p:cNvPr id="58" name="テキスト ボックス 57">
            <a:extLst>
              <a:ext uri="{FF2B5EF4-FFF2-40B4-BE49-F238E27FC236}">
                <a16:creationId xmlns:a16="http://schemas.microsoft.com/office/drawing/2014/main" id="{5F9149F3-CDF8-C0D7-CB58-7575A6E39F9B}"/>
              </a:ext>
            </a:extLst>
          </p:cNvPr>
          <p:cNvSpPr txBox="1"/>
          <p:nvPr/>
        </p:nvSpPr>
        <p:spPr>
          <a:xfrm>
            <a:off x="395536" y="1268760"/>
            <a:ext cx="3775393" cy="523220"/>
          </a:xfrm>
          <a:prstGeom prst="rect">
            <a:avLst/>
          </a:prstGeom>
          <a:noFill/>
        </p:spPr>
        <p:txBody>
          <a:bodyPr wrap="none" rtlCol="0">
            <a:spAutoFit/>
          </a:bodyPr>
          <a:lstStyle/>
          <a:p>
            <a:r>
              <a:rPr kumimoji="1" lang="ja-JP" altLang="en-US" sz="2800"/>
              <a:t>分子シミュレーション</a:t>
            </a:r>
          </a:p>
        </p:txBody>
      </p:sp>
      <p:sp>
        <p:nvSpPr>
          <p:cNvPr id="59" name="テキスト ボックス 58">
            <a:extLst>
              <a:ext uri="{FF2B5EF4-FFF2-40B4-BE49-F238E27FC236}">
                <a16:creationId xmlns:a16="http://schemas.microsoft.com/office/drawing/2014/main" id="{9F58931F-886E-2DAD-AE00-8A44DB0CE740}"/>
              </a:ext>
            </a:extLst>
          </p:cNvPr>
          <p:cNvSpPr txBox="1"/>
          <p:nvPr/>
        </p:nvSpPr>
        <p:spPr>
          <a:xfrm>
            <a:off x="5004048" y="1268760"/>
            <a:ext cx="3775393" cy="523220"/>
          </a:xfrm>
          <a:prstGeom prst="rect">
            <a:avLst/>
          </a:prstGeom>
          <a:noFill/>
        </p:spPr>
        <p:txBody>
          <a:bodyPr wrap="none" rtlCol="0">
            <a:spAutoFit/>
          </a:bodyPr>
          <a:lstStyle/>
          <a:p>
            <a:r>
              <a:rPr lang="ja-JP" altLang="en-US" sz="2800"/>
              <a:t>格子シミュレーション</a:t>
            </a:r>
            <a:endParaRPr kumimoji="1" lang="ja-JP" altLang="en-US" sz="2800"/>
          </a:p>
        </p:txBody>
      </p:sp>
      <p:sp>
        <p:nvSpPr>
          <p:cNvPr id="60" name="テキスト ボックス 59">
            <a:extLst>
              <a:ext uri="{FF2B5EF4-FFF2-40B4-BE49-F238E27FC236}">
                <a16:creationId xmlns:a16="http://schemas.microsoft.com/office/drawing/2014/main" id="{0084FCC0-69AC-2A10-1744-0ECF2DBF7A95}"/>
              </a:ext>
            </a:extLst>
          </p:cNvPr>
          <p:cNvSpPr txBox="1"/>
          <p:nvPr/>
        </p:nvSpPr>
        <p:spPr>
          <a:xfrm>
            <a:off x="4932040" y="4221088"/>
            <a:ext cx="3775393" cy="954107"/>
          </a:xfrm>
          <a:prstGeom prst="rect">
            <a:avLst/>
          </a:prstGeom>
          <a:noFill/>
        </p:spPr>
        <p:txBody>
          <a:bodyPr wrap="none" rtlCol="0">
            <a:spAutoFit/>
          </a:bodyPr>
          <a:lstStyle/>
          <a:p>
            <a:r>
              <a:rPr kumimoji="1" lang="ja-JP" altLang="en-US" sz="2800"/>
              <a:t>固定された空間で計算</a:t>
            </a:r>
            <a:endParaRPr kumimoji="1" lang="en-US" altLang="ja-JP" sz="2800"/>
          </a:p>
          <a:p>
            <a:r>
              <a:rPr kumimoji="1" lang="ja-JP" altLang="en-US" sz="2800"/>
              <a:t>→オイラー描像</a:t>
            </a:r>
            <a:endParaRPr kumimoji="1" lang="en-US" altLang="ja-JP" sz="2800"/>
          </a:p>
        </p:txBody>
      </p:sp>
      <p:sp>
        <p:nvSpPr>
          <p:cNvPr id="61" name="テキスト ボックス 60">
            <a:extLst>
              <a:ext uri="{FF2B5EF4-FFF2-40B4-BE49-F238E27FC236}">
                <a16:creationId xmlns:a16="http://schemas.microsoft.com/office/drawing/2014/main" id="{7BAA64D7-EB7E-A3BE-9D30-5EA071A99D4E}"/>
              </a:ext>
            </a:extLst>
          </p:cNvPr>
          <p:cNvSpPr txBox="1"/>
          <p:nvPr/>
        </p:nvSpPr>
        <p:spPr>
          <a:xfrm>
            <a:off x="539552" y="5445224"/>
            <a:ext cx="3570208" cy="461665"/>
          </a:xfrm>
          <a:prstGeom prst="rect">
            <a:avLst/>
          </a:prstGeom>
          <a:noFill/>
        </p:spPr>
        <p:txBody>
          <a:bodyPr wrap="none" rtlCol="0">
            <a:spAutoFit/>
          </a:bodyPr>
          <a:lstStyle/>
          <a:p>
            <a:r>
              <a:rPr kumimoji="1" lang="ja-JP" altLang="en-US" sz="2400"/>
              <a:t>ニュートンの運動方程式</a:t>
            </a:r>
            <a:endParaRPr kumimoji="1" lang="en-US" altLang="ja-JP" sz="2400"/>
          </a:p>
        </p:txBody>
      </p:sp>
      <p:sp>
        <p:nvSpPr>
          <p:cNvPr id="62" name="テキスト ボックス 61">
            <a:extLst>
              <a:ext uri="{FF2B5EF4-FFF2-40B4-BE49-F238E27FC236}">
                <a16:creationId xmlns:a16="http://schemas.microsoft.com/office/drawing/2014/main" id="{ECBD4807-BEC6-1056-34EB-273435DE2A50}"/>
              </a:ext>
            </a:extLst>
          </p:cNvPr>
          <p:cNvSpPr txBox="1"/>
          <p:nvPr/>
        </p:nvSpPr>
        <p:spPr>
          <a:xfrm>
            <a:off x="4788024" y="5445224"/>
            <a:ext cx="4185761" cy="461665"/>
          </a:xfrm>
          <a:prstGeom prst="rect">
            <a:avLst/>
          </a:prstGeom>
          <a:noFill/>
        </p:spPr>
        <p:txBody>
          <a:bodyPr wrap="none" rtlCol="0">
            <a:spAutoFit/>
          </a:bodyPr>
          <a:lstStyle/>
          <a:p>
            <a:r>
              <a:rPr kumimoji="1" lang="ja-JP" altLang="en-US" sz="2400"/>
              <a:t>ナビエ・ストークス方程式等</a:t>
            </a:r>
            <a:endParaRPr kumimoji="1" lang="en-US" altLang="ja-JP" sz="2400"/>
          </a:p>
        </p:txBody>
      </p:sp>
    </p:spTree>
    <p:extLst>
      <p:ext uri="{BB962C8B-B14F-4D97-AF65-F5344CB8AC3E}">
        <p14:creationId xmlns:p14="http://schemas.microsoft.com/office/powerpoint/2010/main" val="2057001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01E371-5FCA-5B10-573D-1140E2C6F84F}"/>
              </a:ext>
            </a:extLst>
          </p:cNvPr>
          <p:cNvSpPr>
            <a:spLocks noGrp="1"/>
          </p:cNvSpPr>
          <p:nvPr>
            <p:ph type="body" sz="quarter" idx="10"/>
          </p:nvPr>
        </p:nvSpPr>
        <p:spPr/>
        <p:txBody>
          <a:bodyPr/>
          <a:lstStyle/>
          <a:p>
            <a:r>
              <a:rPr kumimoji="1" lang="ja-JP" altLang="en-US"/>
              <a:t>粒子法と分子動力学法</a:t>
            </a:r>
          </a:p>
        </p:txBody>
      </p:sp>
      <p:sp>
        <p:nvSpPr>
          <p:cNvPr id="3" name="テキスト ボックス 2">
            <a:extLst>
              <a:ext uri="{FF2B5EF4-FFF2-40B4-BE49-F238E27FC236}">
                <a16:creationId xmlns:a16="http://schemas.microsoft.com/office/drawing/2014/main" id="{FA72F9CE-D0AF-4E0B-1EF6-94B4D7EF07F2}"/>
              </a:ext>
            </a:extLst>
          </p:cNvPr>
          <p:cNvSpPr txBox="1"/>
          <p:nvPr/>
        </p:nvSpPr>
        <p:spPr>
          <a:xfrm>
            <a:off x="251520" y="3645024"/>
            <a:ext cx="1261884" cy="523220"/>
          </a:xfrm>
          <a:prstGeom prst="rect">
            <a:avLst/>
          </a:prstGeom>
          <a:noFill/>
        </p:spPr>
        <p:txBody>
          <a:bodyPr wrap="none" rtlCol="0">
            <a:spAutoFit/>
          </a:bodyPr>
          <a:lstStyle/>
          <a:p>
            <a:r>
              <a:rPr kumimoji="1" lang="ja-JP" altLang="en-US" sz="2800">
                <a:solidFill>
                  <a:srgbClr val="011893"/>
                </a:solidFill>
              </a:rPr>
              <a:t>粒子法</a:t>
            </a:r>
          </a:p>
        </p:txBody>
      </p:sp>
      <p:grpSp>
        <p:nvGrpSpPr>
          <p:cNvPr id="4" name="Group 26">
            <a:extLst>
              <a:ext uri="{FF2B5EF4-FFF2-40B4-BE49-F238E27FC236}">
                <a16:creationId xmlns:a16="http://schemas.microsoft.com/office/drawing/2014/main" id="{DB8C2452-145B-9BC1-276E-8CCBECA437BE}"/>
              </a:ext>
            </a:extLst>
          </p:cNvPr>
          <p:cNvGrpSpPr>
            <a:grpSpLocks/>
          </p:cNvGrpSpPr>
          <p:nvPr/>
        </p:nvGrpSpPr>
        <p:grpSpPr bwMode="auto">
          <a:xfrm>
            <a:off x="611560" y="1700808"/>
            <a:ext cx="2592288" cy="1749128"/>
            <a:chOff x="612" y="799"/>
            <a:chExt cx="4082" cy="2759"/>
          </a:xfrm>
        </p:grpSpPr>
        <p:sp>
          <p:nvSpPr>
            <p:cNvPr id="5" name="Rectangle 27">
              <a:extLst>
                <a:ext uri="{FF2B5EF4-FFF2-40B4-BE49-F238E27FC236}">
                  <a16:creationId xmlns:a16="http://schemas.microsoft.com/office/drawing/2014/main" id="{CADFE134-6080-72DE-7A17-E1D48A6F282E}"/>
                </a:ext>
              </a:extLst>
            </p:cNvPr>
            <p:cNvSpPr>
              <a:spLocks noChangeArrowheads="1"/>
            </p:cNvSpPr>
            <p:nvPr/>
          </p:nvSpPr>
          <p:spPr bwMode="auto">
            <a:xfrm>
              <a:off x="612" y="799"/>
              <a:ext cx="4082" cy="2722"/>
            </a:xfrm>
            <a:prstGeom prst="rect">
              <a:avLst/>
            </a:prstGeom>
            <a:noFill/>
            <a:ln w="9525">
              <a:solidFill>
                <a:schemeClr val="tx1"/>
              </a:solidFill>
              <a:miter lim="800000"/>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6" name="Line 28">
              <a:extLst>
                <a:ext uri="{FF2B5EF4-FFF2-40B4-BE49-F238E27FC236}">
                  <a16:creationId xmlns:a16="http://schemas.microsoft.com/office/drawing/2014/main" id="{F1FDC867-B622-2CBC-C48C-7CC59E452B73}"/>
                </a:ext>
              </a:extLst>
            </p:cNvPr>
            <p:cNvSpPr>
              <a:spLocks noChangeShapeType="1"/>
            </p:cNvSpPr>
            <p:nvPr/>
          </p:nvSpPr>
          <p:spPr bwMode="auto">
            <a:xfrm flipV="1">
              <a:off x="106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7" name="Line 29">
              <a:extLst>
                <a:ext uri="{FF2B5EF4-FFF2-40B4-BE49-F238E27FC236}">
                  <a16:creationId xmlns:a16="http://schemas.microsoft.com/office/drawing/2014/main" id="{8089F569-D7EB-A0A7-D8D4-EC9E4FB2A6BA}"/>
                </a:ext>
              </a:extLst>
            </p:cNvPr>
            <p:cNvSpPr>
              <a:spLocks noChangeShapeType="1"/>
            </p:cNvSpPr>
            <p:nvPr/>
          </p:nvSpPr>
          <p:spPr bwMode="auto">
            <a:xfrm flipV="1">
              <a:off x="1519"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8" name="Line 30">
              <a:extLst>
                <a:ext uri="{FF2B5EF4-FFF2-40B4-BE49-F238E27FC236}">
                  <a16:creationId xmlns:a16="http://schemas.microsoft.com/office/drawing/2014/main" id="{8D89332A-7CD0-DD04-CDC6-2CA364CE2E72}"/>
                </a:ext>
              </a:extLst>
            </p:cNvPr>
            <p:cNvSpPr>
              <a:spLocks noChangeShapeType="1"/>
            </p:cNvSpPr>
            <p:nvPr/>
          </p:nvSpPr>
          <p:spPr bwMode="auto">
            <a:xfrm flipV="1">
              <a:off x="197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9" name="Line 31">
              <a:extLst>
                <a:ext uri="{FF2B5EF4-FFF2-40B4-BE49-F238E27FC236}">
                  <a16:creationId xmlns:a16="http://schemas.microsoft.com/office/drawing/2014/main" id="{F5606B3E-6A12-1E7A-65B1-5DA0069C8676}"/>
                </a:ext>
              </a:extLst>
            </p:cNvPr>
            <p:cNvSpPr>
              <a:spLocks noChangeShapeType="1"/>
            </p:cNvSpPr>
            <p:nvPr/>
          </p:nvSpPr>
          <p:spPr bwMode="auto">
            <a:xfrm flipV="1">
              <a:off x="242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0" name="Line 32">
              <a:extLst>
                <a:ext uri="{FF2B5EF4-FFF2-40B4-BE49-F238E27FC236}">
                  <a16:creationId xmlns:a16="http://schemas.microsoft.com/office/drawing/2014/main" id="{9ACEE080-CB54-D1C1-4E3D-25D9581E5832}"/>
                </a:ext>
              </a:extLst>
            </p:cNvPr>
            <p:cNvSpPr>
              <a:spLocks noChangeShapeType="1"/>
            </p:cNvSpPr>
            <p:nvPr/>
          </p:nvSpPr>
          <p:spPr bwMode="auto">
            <a:xfrm flipV="1">
              <a:off x="288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1" name="Line 33">
              <a:extLst>
                <a:ext uri="{FF2B5EF4-FFF2-40B4-BE49-F238E27FC236}">
                  <a16:creationId xmlns:a16="http://schemas.microsoft.com/office/drawing/2014/main" id="{42FEFA23-690A-0F92-6B75-B36ACE6033FD}"/>
                </a:ext>
              </a:extLst>
            </p:cNvPr>
            <p:cNvSpPr>
              <a:spLocks noChangeShapeType="1"/>
            </p:cNvSpPr>
            <p:nvPr/>
          </p:nvSpPr>
          <p:spPr bwMode="auto">
            <a:xfrm flipV="1">
              <a:off x="333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2" name="Line 34">
              <a:extLst>
                <a:ext uri="{FF2B5EF4-FFF2-40B4-BE49-F238E27FC236}">
                  <a16:creationId xmlns:a16="http://schemas.microsoft.com/office/drawing/2014/main" id="{1B57E7D9-E383-A7E5-D480-4C4D066AFB06}"/>
                </a:ext>
              </a:extLst>
            </p:cNvPr>
            <p:cNvSpPr>
              <a:spLocks noChangeShapeType="1"/>
            </p:cNvSpPr>
            <p:nvPr/>
          </p:nvSpPr>
          <p:spPr bwMode="auto">
            <a:xfrm flipV="1">
              <a:off x="3787"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3" name="Line 35">
              <a:extLst>
                <a:ext uri="{FF2B5EF4-FFF2-40B4-BE49-F238E27FC236}">
                  <a16:creationId xmlns:a16="http://schemas.microsoft.com/office/drawing/2014/main" id="{D24FFEEF-49DE-9D60-75D1-92F4B547DC45}"/>
                </a:ext>
              </a:extLst>
            </p:cNvPr>
            <p:cNvSpPr>
              <a:spLocks noChangeShapeType="1"/>
            </p:cNvSpPr>
            <p:nvPr/>
          </p:nvSpPr>
          <p:spPr bwMode="auto">
            <a:xfrm flipV="1">
              <a:off x="424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4" name="Line 36">
              <a:extLst>
                <a:ext uri="{FF2B5EF4-FFF2-40B4-BE49-F238E27FC236}">
                  <a16:creationId xmlns:a16="http://schemas.microsoft.com/office/drawing/2014/main" id="{3D0E5F5B-5F5E-51EE-2E8F-392F5B016379}"/>
                </a:ext>
              </a:extLst>
            </p:cNvPr>
            <p:cNvSpPr>
              <a:spLocks noChangeShapeType="1"/>
            </p:cNvSpPr>
            <p:nvPr/>
          </p:nvSpPr>
          <p:spPr bwMode="auto">
            <a:xfrm>
              <a:off x="612" y="1253"/>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5" name="Line 37">
              <a:extLst>
                <a:ext uri="{FF2B5EF4-FFF2-40B4-BE49-F238E27FC236}">
                  <a16:creationId xmlns:a16="http://schemas.microsoft.com/office/drawing/2014/main" id="{5DD8EAC9-EF69-3A15-9955-19903A5A4E06}"/>
                </a:ext>
              </a:extLst>
            </p:cNvPr>
            <p:cNvSpPr>
              <a:spLocks noChangeShapeType="1"/>
            </p:cNvSpPr>
            <p:nvPr/>
          </p:nvSpPr>
          <p:spPr bwMode="auto">
            <a:xfrm>
              <a:off x="612" y="1706"/>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6" name="Line 38">
              <a:extLst>
                <a:ext uri="{FF2B5EF4-FFF2-40B4-BE49-F238E27FC236}">
                  <a16:creationId xmlns:a16="http://schemas.microsoft.com/office/drawing/2014/main" id="{5CE98C0F-C436-B96B-0526-1D6770D4DB7E}"/>
                </a:ext>
              </a:extLst>
            </p:cNvPr>
            <p:cNvSpPr>
              <a:spLocks noChangeShapeType="1"/>
            </p:cNvSpPr>
            <p:nvPr/>
          </p:nvSpPr>
          <p:spPr bwMode="auto">
            <a:xfrm>
              <a:off x="612" y="2160"/>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7" name="Line 39">
              <a:extLst>
                <a:ext uri="{FF2B5EF4-FFF2-40B4-BE49-F238E27FC236}">
                  <a16:creationId xmlns:a16="http://schemas.microsoft.com/office/drawing/2014/main" id="{DB0C76A4-FC17-D8E4-5E09-582E50A43804}"/>
                </a:ext>
              </a:extLst>
            </p:cNvPr>
            <p:cNvSpPr>
              <a:spLocks noChangeShapeType="1"/>
            </p:cNvSpPr>
            <p:nvPr/>
          </p:nvSpPr>
          <p:spPr bwMode="auto">
            <a:xfrm>
              <a:off x="612" y="2614"/>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8" name="Line 40">
              <a:extLst>
                <a:ext uri="{FF2B5EF4-FFF2-40B4-BE49-F238E27FC236}">
                  <a16:creationId xmlns:a16="http://schemas.microsoft.com/office/drawing/2014/main" id="{B87E7656-4228-DD15-20A3-5D23DDE3C1E4}"/>
                </a:ext>
              </a:extLst>
            </p:cNvPr>
            <p:cNvSpPr>
              <a:spLocks noChangeShapeType="1"/>
            </p:cNvSpPr>
            <p:nvPr/>
          </p:nvSpPr>
          <p:spPr bwMode="auto">
            <a:xfrm>
              <a:off x="612" y="3067"/>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9" name="Oval 41">
              <a:extLst>
                <a:ext uri="{FF2B5EF4-FFF2-40B4-BE49-F238E27FC236}">
                  <a16:creationId xmlns:a16="http://schemas.microsoft.com/office/drawing/2014/main" id="{25A95A72-DD30-1C7F-5CFB-CD0EED9C2BCA}"/>
                </a:ext>
              </a:extLst>
            </p:cNvPr>
            <p:cNvSpPr>
              <a:spLocks noChangeArrowheads="1"/>
            </p:cNvSpPr>
            <p:nvPr/>
          </p:nvSpPr>
          <p:spPr bwMode="auto">
            <a:xfrm>
              <a:off x="1066" y="1480"/>
              <a:ext cx="1360" cy="1361"/>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0" name="Freeform 42">
              <a:extLst>
                <a:ext uri="{FF2B5EF4-FFF2-40B4-BE49-F238E27FC236}">
                  <a16:creationId xmlns:a16="http://schemas.microsoft.com/office/drawing/2014/main" id="{F73AD268-9A19-A86B-A100-0B981D0CCA01}"/>
                </a:ext>
              </a:extLst>
            </p:cNvPr>
            <p:cNvSpPr>
              <a:spLocks/>
            </p:cNvSpPr>
            <p:nvPr/>
          </p:nvSpPr>
          <p:spPr bwMode="auto">
            <a:xfrm>
              <a:off x="839" y="1139"/>
              <a:ext cx="3742" cy="822"/>
            </a:xfrm>
            <a:custGeom>
              <a:avLst/>
              <a:gdLst>
                <a:gd name="T0" fmla="*/ 0 w 3742"/>
                <a:gd name="T1" fmla="*/ 57 h 822"/>
                <a:gd name="T2" fmla="*/ 510 w 3742"/>
                <a:gd name="T3" fmla="*/ 284 h 822"/>
                <a:gd name="T4" fmla="*/ 1077 w 3742"/>
                <a:gd name="T5" fmla="*/ 57 h 822"/>
                <a:gd name="T6" fmla="*/ 1757 w 3742"/>
                <a:gd name="T7" fmla="*/ 624 h 822"/>
                <a:gd name="T8" fmla="*/ 2495 w 3742"/>
                <a:gd name="T9" fmla="*/ 794 h 822"/>
                <a:gd name="T10" fmla="*/ 3288 w 3742"/>
                <a:gd name="T11" fmla="*/ 454 h 822"/>
                <a:gd name="T12" fmla="*/ 3742 w 3742"/>
                <a:gd name="T13" fmla="*/ 57 h 822"/>
                <a:gd name="T14" fmla="*/ 0 60000 65536"/>
                <a:gd name="T15" fmla="*/ 0 60000 65536"/>
                <a:gd name="T16" fmla="*/ 0 60000 65536"/>
                <a:gd name="T17" fmla="*/ 0 60000 65536"/>
                <a:gd name="T18" fmla="*/ 0 60000 65536"/>
                <a:gd name="T19" fmla="*/ 0 60000 65536"/>
                <a:gd name="T20" fmla="*/ 0 60000 65536"/>
                <a:gd name="T21" fmla="*/ 0 w 3742"/>
                <a:gd name="T22" fmla="*/ 0 h 822"/>
                <a:gd name="T23" fmla="*/ 3742 w 3742"/>
                <a:gd name="T24" fmla="*/ 822 h 8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42" h="822">
                  <a:moveTo>
                    <a:pt x="0" y="57"/>
                  </a:moveTo>
                  <a:cubicBezTo>
                    <a:pt x="165" y="170"/>
                    <a:pt x="331" y="284"/>
                    <a:pt x="510" y="284"/>
                  </a:cubicBezTo>
                  <a:cubicBezTo>
                    <a:pt x="689" y="284"/>
                    <a:pt x="869" y="0"/>
                    <a:pt x="1077" y="57"/>
                  </a:cubicBezTo>
                  <a:cubicBezTo>
                    <a:pt x="1285" y="114"/>
                    <a:pt x="1521" y="501"/>
                    <a:pt x="1757" y="624"/>
                  </a:cubicBezTo>
                  <a:cubicBezTo>
                    <a:pt x="1993" y="747"/>
                    <a:pt x="2240" y="822"/>
                    <a:pt x="2495" y="794"/>
                  </a:cubicBezTo>
                  <a:cubicBezTo>
                    <a:pt x="2750" y="766"/>
                    <a:pt x="3080" y="577"/>
                    <a:pt x="3288" y="454"/>
                  </a:cubicBezTo>
                  <a:cubicBezTo>
                    <a:pt x="3496" y="331"/>
                    <a:pt x="3619" y="194"/>
                    <a:pt x="3742" y="57"/>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1" name="Freeform 43">
              <a:extLst>
                <a:ext uri="{FF2B5EF4-FFF2-40B4-BE49-F238E27FC236}">
                  <a16:creationId xmlns:a16="http://schemas.microsoft.com/office/drawing/2014/main" id="{E68F7D57-CD74-BF35-DB9C-5FD1018589B7}"/>
                </a:ext>
              </a:extLst>
            </p:cNvPr>
            <p:cNvSpPr>
              <a:spLocks/>
            </p:cNvSpPr>
            <p:nvPr/>
          </p:nvSpPr>
          <p:spPr bwMode="auto">
            <a:xfrm>
              <a:off x="839" y="2415"/>
              <a:ext cx="3742" cy="1143"/>
            </a:xfrm>
            <a:custGeom>
              <a:avLst/>
              <a:gdLst>
                <a:gd name="T0" fmla="*/ 0 w 3742"/>
                <a:gd name="T1" fmla="*/ 879 h 1143"/>
                <a:gd name="T2" fmla="*/ 453 w 3742"/>
                <a:gd name="T3" fmla="*/ 482 h 1143"/>
                <a:gd name="T4" fmla="*/ 1361 w 3742"/>
                <a:gd name="T5" fmla="*/ 709 h 1143"/>
                <a:gd name="T6" fmla="*/ 1928 w 3742"/>
                <a:gd name="T7" fmla="*/ 85 h 1143"/>
                <a:gd name="T8" fmla="*/ 2721 w 3742"/>
                <a:gd name="T9" fmla="*/ 199 h 1143"/>
                <a:gd name="T10" fmla="*/ 3005 w 3742"/>
                <a:gd name="T11" fmla="*/ 879 h 1143"/>
                <a:gd name="T12" fmla="*/ 2608 w 3742"/>
                <a:gd name="T13" fmla="*/ 879 h 1143"/>
                <a:gd name="T14" fmla="*/ 2778 w 3742"/>
                <a:gd name="T15" fmla="*/ 652 h 1143"/>
                <a:gd name="T16" fmla="*/ 2438 w 3742"/>
                <a:gd name="T17" fmla="*/ 425 h 1143"/>
                <a:gd name="T18" fmla="*/ 2211 w 3742"/>
                <a:gd name="T19" fmla="*/ 936 h 1143"/>
                <a:gd name="T20" fmla="*/ 3118 w 3742"/>
                <a:gd name="T21" fmla="*/ 1049 h 1143"/>
                <a:gd name="T22" fmla="*/ 3742 w 3742"/>
                <a:gd name="T23" fmla="*/ 369 h 11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42"/>
                <a:gd name="T37" fmla="*/ 0 h 1143"/>
                <a:gd name="T38" fmla="*/ 3742 w 3742"/>
                <a:gd name="T39" fmla="*/ 1143 h 11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42" h="1143">
                  <a:moveTo>
                    <a:pt x="0" y="879"/>
                  </a:moveTo>
                  <a:cubicBezTo>
                    <a:pt x="113" y="694"/>
                    <a:pt x="226" y="510"/>
                    <a:pt x="453" y="482"/>
                  </a:cubicBezTo>
                  <a:cubicBezTo>
                    <a:pt x="680" y="454"/>
                    <a:pt x="1115" y="775"/>
                    <a:pt x="1361" y="709"/>
                  </a:cubicBezTo>
                  <a:cubicBezTo>
                    <a:pt x="1607" y="643"/>
                    <a:pt x="1701" y="170"/>
                    <a:pt x="1928" y="85"/>
                  </a:cubicBezTo>
                  <a:cubicBezTo>
                    <a:pt x="2155" y="0"/>
                    <a:pt x="2541" y="67"/>
                    <a:pt x="2721" y="199"/>
                  </a:cubicBezTo>
                  <a:cubicBezTo>
                    <a:pt x="2901" y="331"/>
                    <a:pt x="3024" y="766"/>
                    <a:pt x="3005" y="879"/>
                  </a:cubicBezTo>
                  <a:cubicBezTo>
                    <a:pt x="2986" y="992"/>
                    <a:pt x="2646" y="917"/>
                    <a:pt x="2608" y="879"/>
                  </a:cubicBezTo>
                  <a:cubicBezTo>
                    <a:pt x="2570" y="841"/>
                    <a:pt x="2806" y="728"/>
                    <a:pt x="2778" y="652"/>
                  </a:cubicBezTo>
                  <a:cubicBezTo>
                    <a:pt x="2750" y="576"/>
                    <a:pt x="2532" y="378"/>
                    <a:pt x="2438" y="425"/>
                  </a:cubicBezTo>
                  <a:cubicBezTo>
                    <a:pt x="2344" y="472"/>
                    <a:pt x="2098" y="832"/>
                    <a:pt x="2211" y="936"/>
                  </a:cubicBezTo>
                  <a:cubicBezTo>
                    <a:pt x="2324" y="1040"/>
                    <a:pt x="2863" y="1143"/>
                    <a:pt x="3118" y="1049"/>
                  </a:cubicBezTo>
                  <a:cubicBezTo>
                    <a:pt x="3373" y="955"/>
                    <a:pt x="3557" y="662"/>
                    <a:pt x="3742" y="369"/>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grpSp>
        <p:nvGrpSpPr>
          <p:cNvPr id="39" name="グループ化 38">
            <a:extLst>
              <a:ext uri="{FF2B5EF4-FFF2-40B4-BE49-F238E27FC236}">
                <a16:creationId xmlns:a16="http://schemas.microsoft.com/office/drawing/2014/main" id="{8C9BDD79-C9FC-5165-08D0-F4DDDC16C9F7}"/>
              </a:ext>
            </a:extLst>
          </p:cNvPr>
          <p:cNvGrpSpPr/>
          <p:nvPr/>
        </p:nvGrpSpPr>
        <p:grpSpPr>
          <a:xfrm>
            <a:off x="611560" y="4293096"/>
            <a:ext cx="2592288" cy="1728192"/>
            <a:chOff x="755576" y="4581128"/>
            <a:chExt cx="2592288" cy="1728192"/>
          </a:xfrm>
        </p:grpSpPr>
        <p:sp>
          <p:nvSpPr>
            <p:cNvPr id="22" name="楕円 21">
              <a:extLst>
                <a:ext uri="{FF2B5EF4-FFF2-40B4-BE49-F238E27FC236}">
                  <a16:creationId xmlns:a16="http://schemas.microsoft.com/office/drawing/2014/main" id="{6E0039CC-148C-08D3-7F23-BCA5F837167D}"/>
                </a:ext>
              </a:extLst>
            </p:cNvPr>
            <p:cNvSpPr/>
            <p:nvPr/>
          </p:nvSpPr>
          <p:spPr>
            <a:xfrm>
              <a:off x="971600" y="4941168"/>
              <a:ext cx="864096" cy="86409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847885AF-7DCB-6E73-FCFA-8371F5009262}"/>
                </a:ext>
              </a:extLst>
            </p:cNvPr>
            <p:cNvSpPr/>
            <p:nvPr/>
          </p:nvSpPr>
          <p:spPr>
            <a:xfrm>
              <a:off x="1691680" y="4653136"/>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515750E3-C4E9-8BE4-EC86-1784440DA235}"/>
                </a:ext>
              </a:extLst>
            </p:cNvPr>
            <p:cNvSpPr/>
            <p:nvPr/>
          </p:nvSpPr>
          <p:spPr>
            <a:xfrm>
              <a:off x="2267744" y="4869160"/>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059503FF-06F9-C46E-6DE6-4C6DB815C1B0}"/>
                </a:ext>
              </a:extLst>
            </p:cNvPr>
            <p:cNvSpPr/>
            <p:nvPr/>
          </p:nvSpPr>
          <p:spPr>
            <a:xfrm>
              <a:off x="2483768" y="4653136"/>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10A05F0-F91C-E4EC-C816-7385029B308B}"/>
                </a:ext>
              </a:extLst>
            </p:cNvPr>
            <p:cNvSpPr/>
            <p:nvPr/>
          </p:nvSpPr>
          <p:spPr>
            <a:xfrm>
              <a:off x="2699792" y="4869160"/>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6AB7102-CF3C-F357-F141-155FE0F47E7F}"/>
                </a:ext>
              </a:extLst>
            </p:cNvPr>
            <p:cNvSpPr/>
            <p:nvPr/>
          </p:nvSpPr>
          <p:spPr>
            <a:xfrm>
              <a:off x="2195736" y="530120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4E02B306-11A6-AF2E-882E-8E4B920A49DF}"/>
                </a:ext>
              </a:extLst>
            </p:cNvPr>
            <p:cNvSpPr/>
            <p:nvPr/>
          </p:nvSpPr>
          <p:spPr>
            <a:xfrm>
              <a:off x="2267744" y="5805264"/>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0D75B326-7CB0-7588-F8EE-C37507FDD1F3}"/>
                </a:ext>
              </a:extLst>
            </p:cNvPr>
            <p:cNvSpPr/>
            <p:nvPr/>
          </p:nvSpPr>
          <p:spPr>
            <a:xfrm>
              <a:off x="1547664" y="602128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CF9433CD-62A0-EB67-2492-C70C24D3747C}"/>
                </a:ext>
              </a:extLst>
            </p:cNvPr>
            <p:cNvSpPr/>
            <p:nvPr/>
          </p:nvSpPr>
          <p:spPr>
            <a:xfrm>
              <a:off x="2843808" y="5517232"/>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47973C6-B0E9-CBE8-843D-BDEA61562584}"/>
                </a:ext>
              </a:extLst>
            </p:cNvPr>
            <p:cNvSpPr/>
            <p:nvPr/>
          </p:nvSpPr>
          <p:spPr>
            <a:xfrm>
              <a:off x="3131840" y="530120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2ADC0609-4E62-F324-A864-A4DDF690F16A}"/>
                </a:ext>
              </a:extLst>
            </p:cNvPr>
            <p:cNvSpPr/>
            <p:nvPr/>
          </p:nvSpPr>
          <p:spPr>
            <a:xfrm>
              <a:off x="2843808" y="5229200"/>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A323C424-8C5D-C1C2-3A30-122EA972494F}"/>
                </a:ext>
              </a:extLst>
            </p:cNvPr>
            <p:cNvSpPr/>
            <p:nvPr/>
          </p:nvSpPr>
          <p:spPr>
            <a:xfrm>
              <a:off x="1979712" y="5085184"/>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F179CBA-D505-CDA7-73A3-DBB7F2C46A65}"/>
                </a:ext>
              </a:extLst>
            </p:cNvPr>
            <p:cNvSpPr/>
            <p:nvPr/>
          </p:nvSpPr>
          <p:spPr>
            <a:xfrm>
              <a:off x="755576" y="4581128"/>
              <a:ext cx="2592288" cy="17281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65998F4B-9411-7B02-5ADA-250EB2DE3CFC}"/>
              </a:ext>
            </a:extLst>
          </p:cNvPr>
          <p:cNvSpPr txBox="1"/>
          <p:nvPr/>
        </p:nvSpPr>
        <p:spPr>
          <a:xfrm>
            <a:off x="107504" y="980728"/>
            <a:ext cx="1261884" cy="523220"/>
          </a:xfrm>
          <a:prstGeom prst="rect">
            <a:avLst/>
          </a:prstGeom>
          <a:noFill/>
        </p:spPr>
        <p:txBody>
          <a:bodyPr wrap="none" rtlCol="0">
            <a:spAutoFit/>
          </a:bodyPr>
          <a:lstStyle/>
          <a:p>
            <a:r>
              <a:rPr kumimoji="1" lang="ja-JP" altLang="en-US" sz="2800">
                <a:solidFill>
                  <a:srgbClr val="011893"/>
                </a:solidFill>
              </a:rPr>
              <a:t>格子法</a:t>
            </a:r>
          </a:p>
        </p:txBody>
      </p:sp>
      <p:sp>
        <p:nvSpPr>
          <p:cNvPr id="37" name="テキスト ボックス 36">
            <a:extLst>
              <a:ext uri="{FF2B5EF4-FFF2-40B4-BE49-F238E27FC236}">
                <a16:creationId xmlns:a16="http://schemas.microsoft.com/office/drawing/2014/main" id="{A410CFA2-A9CB-09A5-02E2-4F8C03CD6A82}"/>
              </a:ext>
            </a:extLst>
          </p:cNvPr>
          <p:cNvSpPr txBox="1"/>
          <p:nvPr/>
        </p:nvSpPr>
        <p:spPr>
          <a:xfrm>
            <a:off x="3368268" y="1700808"/>
            <a:ext cx="5164172" cy="954107"/>
          </a:xfrm>
          <a:prstGeom prst="rect">
            <a:avLst/>
          </a:prstGeom>
          <a:noFill/>
        </p:spPr>
        <p:txBody>
          <a:bodyPr wrap="square" rtlCol="0">
            <a:spAutoFit/>
          </a:bodyPr>
          <a:lstStyle/>
          <a:p>
            <a:r>
              <a:rPr lang="ja-JP" altLang="en-US" sz="2800"/>
              <a:t>支配</a:t>
            </a:r>
            <a:r>
              <a:rPr kumimoji="1" lang="ja-JP" altLang="en-US" sz="2800"/>
              <a:t>方程式を</a:t>
            </a:r>
            <a:r>
              <a:rPr lang="ja-JP" altLang="en-US" sz="2800">
                <a:solidFill>
                  <a:srgbClr val="FF0000"/>
                </a:solidFill>
              </a:rPr>
              <a:t>固定した格子上</a:t>
            </a:r>
            <a:r>
              <a:rPr lang="ja-JP" altLang="en-US" sz="2800"/>
              <a:t>で離散化して解く</a:t>
            </a:r>
            <a:endParaRPr kumimoji="1" lang="ja-JP" altLang="en-US" sz="2800"/>
          </a:p>
        </p:txBody>
      </p:sp>
      <p:sp>
        <p:nvSpPr>
          <p:cNvPr id="38" name="テキスト ボックス 37">
            <a:extLst>
              <a:ext uri="{FF2B5EF4-FFF2-40B4-BE49-F238E27FC236}">
                <a16:creationId xmlns:a16="http://schemas.microsoft.com/office/drawing/2014/main" id="{4660FABF-7F1D-D91C-3E2B-01E0FFA42A95}"/>
              </a:ext>
            </a:extLst>
          </p:cNvPr>
          <p:cNvSpPr txBox="1"/>
          <p:nvPr/>
        </p:nvSpPr>
        <p:spPr>
          <a:xfrm>
            <a:off x="3347864" y="4221088"/>
            <a:ext cx="5688632" cy="954107"/>
          </a:xfrm>
          <a:prstGeom prst="rect">
            <a:avLst/>
          </a:prstGeom>
          <a:noFill/>
        </p:spPr>
        <p:txBody>
          <a:bodyPr wrap="square" rtlCol="0">
            <a:spAutoFit/>
          </a:bodyPr>
          <a:lstStyle/>
          <a:p>
            <a:r>
              <a:rPr kumimoji="1" lang="ja-JP" altLang="en-US" sz="2800"/>
              <a:t>支配方程式を</a:t>
            </a:r>
            <a:r>
              <a:rPr lang="ja-JP" altLang="en-US" sz="2800">
                <a:solidFill>
                  <a:srgbClr val="FF0000"/>
                </a:solidFill>
              </a:rPr>
              <a:t>流れに沿って動く参照点上</a:t>
            </a:r>
            <a:r>
              <a:rPr lang="ja-JP" altLang="en-US" sz="2800"/>
              <a:t>で離散化して解く</a:t>
            </a:r>
            <a:endParaRPr kumimoji="1" lang="ja-JP" altLang="en-US" sz="2800"/>
          </a:p>
        </p:txBody>
      </p:sp>
      <p:sp>
        <p:nvSpPr>
          <p:cNvPr id="40" name="テキスト ボックス 39">
            <a:extLst>
              <a:ext uri="{FF2B5EF4-FFF2-40B4-BE49-F238E27FC236}">
                <a16:creationId xmlns:a16="http://schemas.microsoft.com/office/drawing/2014/main" id="{5A5C8BE6-E0BA-C1B2-EE6B-849DA7F316AA}"/>
              </a:ext>
            </a:extLst>
          </p:cNvPr>
          <p:cNvSpPr txBox="1"/>
          <p:nvPr/>
        </p:nvSpPr>
        <p:spPr>
          <a:xfrm>
            <a:off x="3419872" y="5373216"/>
            <a:ext cx="4887877" cy="707886"/>
          </a:xfrm>
          <a:prstGeom prst="rect">
            <a:avLst/>
          </a:prstGeom>
          <a:noFill/>
        </p:spPr>
        <p:txBody>
          <a:bodyPr wrap="none" rtlCol="0">
            <a:spAutoFit/>
          </a:bodyPr>
          <a:lstStyle/>
          <a:p>
            <a:r>
              <a:rPr kumimoji="1" lang="en-US" altLang="ja-JP" sz="2000"/>
              <a:t>SPH (Smoothed Particle Hydrodynamics)</a:t>
            </a:r>
          </a:p>
          <a:p>
            <a:r>
              <a:rPr lang="en-US" altLang="ja-JP" sz="2000"/>
              <a:t>MPS (Moving Particle Semi-implicit)</a:t>
            </a:r>
            <a:endParaRPr kumimoji="1" lang="en-US" altLang="ja-JP" sz="2000"/>
          </a:p>
        </p:txBody>
      </p:sp>
      <p:sp>
        <p:nvSpPr>
          <p:cNvPr id="41" name="テキスト ボックス 40">
            <a:extLst>
              <a:ext uri="{FF2B5EF4-FFF2-40B4-BE49-F238E27FC236}">
                <a16:creationId xmlns:a16="http://schemas.microsoft.com/office/drawing/2014/main" id="{25CBFAE2-9914-C32A-013D-7BA1D4B2BA2D}"/>
              </a:ext>
            </a:extLst>
          </p:cNvPr>
          <p:cNvSpPr txBox="1"/>
          <p:nvPr/>
        </p:nvSpPr>
        <p:spPr>
          <a:xfrm>
            <a:off x="395536" y="6237312"/>
            <a:ext cx="8084264" cy="523220"/>
          </a:xfrm>
          <a:prstGeom prst="rect">
            <a:avLst/>
          </a:prstGeom>
          <a:noFill/>
        </p:spPr>
        <p:txBody>
          <a:bodyPr wrap="none" rtlCol="0">
            <a:spAutoFit/>
          </a:bodyPr>
          <a:lstStyle/>
          <a:p>
            <a:r>
              <a:rPr lang="ja-JP" altLang="en-US" sz="2800"/>
              <a:t>粒子法と分子動力学法は扱う支配方程式が異なる</a:t>
            </a:r>
            <a:endParaRPr kumimoji="1" lang="ja-JP" altLang="en-US" sz="2800"/>
          </a:p>
        </p:txBody>
      </p:sp>
    </p:spTree>
    <p:extLst>
      <p:ext uri="{BB962C8B-B14F-4D97-AF65-F5344CB8AC3E}">
        <p14:creationId xmlns:p14="http://schemas.microsoft.com/office/powerpoint/2010/main" val="1726797239"/>
      </p:ext>
    </p:extLst>
  </p:cSld>
  <p:clrMapOvr>
    <a:masterClrMapping/>
  </p:clrMapOvr>
</p:sld>
</file>

<file path=ppt/theme/theme1.xml><?xml version="1.0" encoding="utf-8"?>
<a:theme xmlns:a="http://schemas.openxmlformats.org/drawingml/2006/main" name="mythema">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ythema" id="{3DB96F20-0EF9-8B4F-BC93-B9E47235E60F}" vid="{9381A9EF-1DE7-3545-B579-D14EB1C8536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mythema</Template>
  <TotalTime>8906</TotalTime>
  <Words>2427</Words>
  <Application>Microsoft Office PowerPoint</Application>
  <PresentationFormat>画面に合わせる (4:3)</PresentationFormat>
  <Paragraphs>434</Paragraphs>
  <Slides>51</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51</vt:i4>
      </vt:variant>
    </vt:vector>
  </HeadingPairs>
  <TitlesOfParts>
    <vt:vector size="57" baseType="lpstr">
      <vt:lpstr>HGｺﾞｼｯｸE</vt:lpstr>
      <vt:lpstr>游ゴシック</vt:lpstr>
      <vt:lpstr>Arial</vt:lpstr>
      <vt:lpstr>Cambria Math</vt:lpstr>
      <vt:lpstr>Consolas</vt:lpstr>
      <vt:lpstr>mythema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1091</cp:revision>
  <dcterms:created xsi:type="dcterms:W3CDTF">2019-01-02T05:23:01Z</dcterms:created>
  <dcterms:modified xsi:type="dcterms:W3CDTF">2022-05-17T16:03:45Z</dcterms:modified>
</cp:coreProperties>
</file>